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8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9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0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73" r:id="rId2"/>
    <p:sldId id="403" r:id="rId3"/>
    <p:sldId id="418" r:id="rId4"/>
    <p:sldId id="407" r:id="rId5"/>
    <p:sldId id="432" r:id="rId6"/>
    <p:sldId id="435" r:id="rId7"/>
    <p:sldId id="425" r:id="rId8"/>
    <p:sldId id="426" r:id="rId9"/>
    <p:sldId id="427" r:id="rId10"/>
    <p:sldId id="429" r:id="rId11"/>
    <p:sldId id="430" r:id="rId12"/>
    <p:sldId id="439" r:id="rId13"/>
    <p:sldId id="405" r:id="rId14"/>
  </p:sldIdLst>
  <p:sldSz cx="9906000" cy="6858000" type="A4"/>
  <p:notesSz cx="6858000" cy="9947275"/>
  <p:custDataLst>
    <p:tags r:id="rId17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3F92"/>
    <a:srgbClr val="0B4993"/>
    <a:srgbClr val="663300"/>
    <a:srgbClr val="CC9900"/>
    <a:srgbClr val="660066"/>
    <a:srgbClr val="333333"/>
    <a:srgbClr val="5F5F5F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53" autoAdjust="0"/>
    <p:restoredTop sz="94245" autoAdjust="0"/>
  </p:normalViewPr>
  <p:slideViewPr>
    <p:cSldViewPr>
      <p:cViewPr>
        <p:scale>
          <a:sx n="46" d="100"/>
          <a:sy n="46" d="100"/>
        </p:scale>
        <p:origin x="-138" y="-63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69344" cy="497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06" tIns="48003" rIns="96006" bIns="48003" numCol="1" anchor="t" anchorCtr="0" compatLnSpc="1">
            <a:prstTxWarp prst="textNoShape">
              <a:avLst/>
            </a:prstTxWarp>
          </a:bodyPr>
          <a:lstStyle>
            <a:lvl1pPr defTabSz="960167">
              <a:defRPr sz="1300" b="0">
                <a:latin typeface="Calibri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 bwMode="auto">
          <a:xfrm>
            <a:off x="3885453" y="0"/>
            <a:ext cx="2972547" cy="497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06" tIns="48003" rIns="96006" bIns="48003" numCol="1" anchor="t" anchorCtr="0" compatLnSpc="1">
            <a:prstTxWarp prst="textNoShape">
              <a:avLst/>
            </a:prstTxWarp>
          </a:bodyPr>
          <a:lstStyle>
            <a:lvl1pPr algn="r" defTabSz="960167">
              <a:defRPr sz="1300" b="0">
                <a:latin typeface="Calibri" pitchFamily="34" charset="0"/>
              </a:defRPr>
            </a:lvl1pPr>
          </a:lstStyle>
          <a:p>
            <a:pPr>
              <a:defRPr/>
            </a:pPr>
            <a:fld id="{09091DC9-20DA-4F5F-8AF0-660CA5BA97CC}" type="datetimeFigureOut">
              <a:rPr lang="ru-RU"/>
              <a:pPr>
                <a:defRPr/>
              </a:pPr>
              <a:t>23.03.2021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 bwMode="auto">
          <a:xfrm>
            <a:off x="1" y="9449435"/>
            <a:ext cx="2969344" cy="49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06" tIns="48003" rIns="96006" bIns="48003" numCol="1" anchor="b" anchorCtr="0" compatLnSpc="1">
            <a:prstTxWarp prst="textNoShape">
              <a:avLst/>
            </a:prstTxWarp>
          </a:bodyPr>
          <a:lstStyle>
            <a:lvl1pPr defTabSz="960167">
              <a:defRPr sz="1300" b="0">
                <a:latin typeface="Calibri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 bwMode="auto">
          <a:xfrm>
            <a:off x="3885453" y="9449435"/>
            <a:ext cx="2972547" cy="49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06" tIns="48003" rIns="96006" bIns="48003" numCol="1" anchor="b" anchorCtr="0" compatLnSpc="1">
            <a:prstTxWarp prst="textNoShape">
              <a:avLst/>
            </a:prstTxWarp>
          </a:bodyPr>
          <a:lstStyle>
            <a:lvl1pPr algn="r" defTabSz="960167">
              <a:defRPr sz="1300" b="0">
                <a:latin typeface="Calibri" pitchFamily="34" charset="0"/>
              </a:defRPr>
            </a:lvl1pPr>
          </a:lstStyle>
          <a:p>
            <a:pPr>
              <a:defRPr/>
            </a:pPr>
            <a:fld id="{AC69847F-BC6D-415A-AB81-28E2AF01429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52539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969344" cy="497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06" tIns="48003" rIns="96006" bIns="48003" numCol="1" anchor="t" anchorCtr="0" compatLnSpc="1">
            <a:prstTxWarp prst="textNoShape">
              <a:avLst/>
            </a:prstTxWarp>
          </a:bodyPr>
          <a:lstStyle>
            <a:lvl1pPr defTabSz="960167">
              <a:defRPr sz="1300" b="0">
                <a:latin typeface="Calibri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85453" y="0"/>
            <a:ext cx="2972547" cy="497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06" tIns="48003" rIns="96006" bIns="48003" numCol="1" anchor="t" anchorCtr="0" compatLnSpc="1">
            <a:prstTxWarp prst="textNoShape">
              <a:avLst/>
            </a:prstTxWarp>
          </a:bodyPr>
          <a:lstStyle>
            <a:lvl1pPr algn="r" defTabSz="960167">
              <a:defRPr sz="1300" b="0">
                <a:latin typeface="Calibri" pitchFamily="34" charset="0"/>
              </a:defRPr>
            </a:lvl1pPr>
          </a:lstStyle>
          <a:p>
            <a:pPr>
              <a:defRPr/>
            </a:pPr>
            <a:fld id="{8FF5D2E2-43B2-4BBD-B40E-45E46A5417D4}" type="datetimeFigureOut">
              <a:rPr lang="ru-RU"/>
              <a:pPr>
                <a:defRPr/>
              </a:pPr>
              <a:t>23.03.2021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36600" y="744538"/>
            <a:ext cx="538797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0" tIns="45935" rIns="91870" bIns="45935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3879" y="4723922"/>
            <a:ext cx="5490244" cy="4478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06" tIns="48003" rIns="96006" bIns="480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1" y="9449435"/>
            <a:ext cx="2969344" cy="49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06" tIns="48003" rIns="96006" bIns="48003" numCol="1" anchor="b" anchorCtr="0" compatLnSpc="1">
            <a:prstTxWarp prst="textNoShape">
              <a:avLst/>
            </a:prstTxWarp>
          </a:bodyPr>
          <a:lstStyle>
            <a:lvl1pPr defTabSz="960167">
              <a:defRPr sz="1300" b="0">
                <a:latin typeface="Calibri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85453" y="9449435"/>
            <a:ext cx="2972547" cy="49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006" tIns="48003" rIns="96006" bIns="48003" numCol="1" anchor="b" anchorCtr="0" compatLnSpc="1">
            <a:prstTxWarp prst="textNoShape">
              <a:avLst/>
            </a:prstTxWarp>
          </a:bodyPr>
          <a:lstStyle>
            <a:lvl1pPr algn="r" defTabSz="960167">
              <a:defRPr sz="1300" b="0">
                <a:latin typeface="Calibri" pitchFamily="34" charset="0"/>
              </a:defRPr>
            </a:lvl1pPr>
          </a:lstStyle>
          <a:p>
            <a:pPr>
              <a:defRPr/>
            </a:pPr>
            <a:fld id="{5DC1EF62-428B-4A55-8A49-29D4D214BF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26364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7467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2262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2262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2262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1218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2166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2275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6523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0443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1373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558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83C99-5024-4DBA-B586-3EECE70359CF}" type="datetime1">
              <a:rPr lang="ru-RU" smtClean="0"/>
              <a:t>23.03.2021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Слайд №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DF3FC-F814-4248-8112-2684C8DEE7A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3D2FB-9C28-482B-AF28-0894A7C95E6A}" type="datetime1">
              <a:rPr lang="ru-RU" smtClean="0"/>
              <a:t>23.03.2021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Слайд №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26DEA-794D-4344-B207-14CDDF36C81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99B4D-CBCD-4B7F-B22F-C85BAD86A19B}" type="datetime1">
              <a:rPr lang="ru-RU" smtClean="0"/>
              <a:t>23.03.2021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Слайд №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E76D4-77D6-40BD-8F2D-49A21E90CA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E6D87-A9FB-4E07-8C0B-07B50A33E84C}" type="datetime1">
              <a:rPr lang="ru-RU" smtClean="0"/>
              <a:t>23.03.2021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Слайд №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14217-A692-4320-9F69-D25E0A5EB74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F5DC0-7FAD-429B-A28D-9F53221ED5BF}" type="datetime1">
              <a:rPr lang="ru-RU" smtClean="0"/>
              <a:t>23.03.2021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Слайд №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F18DD-5E8C-43E7-8876-6B6DA3B1D5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D4848-A3A1-486E-8836-B33BE506945C}" type="datetime1">
              <a:rPr lang="ru-RU" smtClean="0"/>
              <a:t>23.03.2021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Слайд №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0069B-021C-455F-AA8C-B716CA66259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647BB-A783-4344-AB37-960C7191F5AB}" type="datetime1">
              <a:rPr lang="ru-RU" smtClean="0"/>
              <a:t>23.03.2021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Слайд №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AC577-93EF-4DE4-A091-78A4F3D45F0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4DC07-0ADF-42A6-A2D4-4CEE336FF75A}" type="datetime1">
              <a:rPr lang="ru-RU" smtClean="0"/>
              <a:t>23.03.2021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Слайд №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16F01-ACDD-4F9F-9776-39F0C83373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FA86E-84C7-4FAA-8402-80F68EA6BE30}" type="datetime1">
              <a:rPr lang="ru-RU" smtClean="0"/>
              <a:t>23.03.2021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Слайд №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4619A-6665-49AD-889A-E97E1464056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AA2DE-828A-466B-862E-D39427475532}" type="datetime1">
              <a:rPr lang="ru-RU" smtClean="0"/>
              <a:t>23.03.2021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Слайд №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28C42-CDAC-4C8D-82EE-79781568469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D6CBB-3B8C-4101-B15E-7A3222F34382}" type="datetime1">
              <a:rPr lang="ru-RU" smtClean="0"/>
              <a:t>23.03.2021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Слайд №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CB202-28E7-44B9-9800-C561C8203D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accent5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xmlns="" id="{D2188727-96D6-4DD2-BBAA-E46E82FD76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4867128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Слайд think-cell" r:id="rId16" imgW="443" imgH="443" progId="TCLayout.ActiveDocument.1">
                  <p:embed/>
                </p:oleObj>
              </mc:Choice>
              <mc:Fallback>
                <p:oleObj name="Слайд think-cell" r:id="rId16" imgW="443" imgH="443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xmlns="" id="{D2188727-96D6-4DD2-BBAA-E46E82FD76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xmlns="" id="{0758FAD8-99FF-46E4-8FE2-B6967A8D7C9B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ru-RU" sz="4400" b="0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6385F8-3910-43C4-A054-1DACB998716F}" type="datetime1">
              <a:rPr lang="ru-RU" smtClean="0"/>
              <a:t>23.03.2021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Слайд №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F3A0CE-FB47-4628-AF62-2D67A550A4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>
    <p:cut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5.xml"/><Relationship Id="rId7" Type="http://schemas.openxmlformats.org/officeDocument/2006/relationships/image" Target="../media/image1.emf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9.xml"/><Relationship Id="rId7" Type="http://schemas.openxmlformats.org/officeDocument/2006/relationships/image" Target="../media/image1.emf"/><Relationship Id="rId2" Type="http://schemas.openxmlformats.org/officeDocument/2006/relationships/tags" Target="../tags/tag18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3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1.xml"/><Relationship Id="rId7" Type="http://schemas.openxmlformats.org/officeDocument/2006/relationships/image" Target="../media/image1.emf"/><Relationship Id="rId2" Type="http://schemas.openxmlformats.org/officeDocument/2006/relationships/tags" Target="../tags/tag20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3.xml"/><Relationship Id="rId7" Type="http://schemas.openxmlformats.org/officeDocument/2006/relationships/image" Target="../media/image1.emf"/><Relationship Id="rId2" Type="http://schemas.openxmlformats.org/officeDocument/2006/relationships/tags" Target="../tags/tag2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27.jpe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26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5.xml"/><Relationship Id="rId7" Type="http://schemas.openxmlformats.org/officeDocument/2006/relationships/image" Target="../media/image1.emf"/><Relationship Id="rId2" Type="http://schemas.openxmlformats.org/officeDocument/2006/relationships/tags" Target="../tags/tag24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jpeg"/><Relationship Id="rId3" Type="http://schemas.openxmlformats.org/officeDocument/2006/relationships/tags" Target="../tags/tag7.xml"/><Relationship Id="rId7" Type="http://schemas.openxmlformats.org/officeDocument/2006/relationships/image" Target="../media/image1.emf"/><Relationship Id="rId12" Type="http://schemas.openxmlformats.org/officeDocument/2006/relationships/image" Target="../media/image6.jpeg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jpeg"/><Relationship Id="rId1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9.xml"/><Relationship Id="rId7" Type="http://schemas.openxmlformats.org/officeDocument/2006/relationships/image" Target="../media/image1.emf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1.xml"/><Relationship Id="rId7" Type="http://schemas.openxmlformats.org/officeDocument/2006/relationships/image" Target="../media/image1.emf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3.xml"/><Relationship Id="rId7" Type="http://schemas.openxmlformats.org/officeDocument/2006/relationships/image" Target="../media/image1.emf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5.xml"/><Relationship Id="rId7" Type="http://schemas.openxmlformats.org/officeDocument/2006/relationships/image" Target="../media/image1.emf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7.xml"/><Relationship Id="rId7" Type="http://schemas.openxmlformats.org/officeDocument/2006/relationships/image" Target="../media/image1.emf"/><Relationship Id="rId2" Type="http://schemas.openxmlformats.org/officeDocument/2006/relationships/tags" Target="../tags/tag1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>
            <a:extLst>
              <a:ext uri="{FF2B5EF4-FFF2-40B4-BE49-F238E27FC236}">
                <a16:creationId xmlns:a16="http://schemas.microsoft.com/office/drawing/2014/main" xmlns="" id="{9FBD7EB6-6836-4930-BBEE-6F52CA87AE7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601076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Слайд think-cell" r:id="rId6" imgW="443" imgH="443" progId="TCLayout.ActiveDocument.1">
                  <p:embed/>
                </p:oleObj>
              </mc:Choice>
              <mc:Fallback>
                <p:oleObj name="Слайд think-cell" r:id="rId6" imgW="443" imgH="443" progId="TCLayout.ActiveDocument.1">
                  <p:embed/>
                  <p:pic>
                    <p:nvPicPr>
                      <p:cNvPr id="5" name="Объект 4" hidden="1">
                        <a:extLst>
                          <a:ext uri="{FF2B5EF4-FFF2-40B4-BE49-F238E27FC236}">
                            <a16:creationId xmlns:a16="http://schemas.microsoft.com/office/drawing/2014/main" xmlns="" id="{9FBD7EB6-6836-4930-BBEE-6F52CA87AE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>
            <a:extLst>
              <a:ext uri="{FF2B5EF4-FFF2-40B4-BE49-F238E27FC236}">
                <a16:creationId xmlns:a16="http://schemas.microsoft.com/office/drawing/2014/main" xmlns="" id="{FC32112C-6258-4DAD-963F-B0D13D7ECCB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2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536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71463" y="2204864"/>
            <a:ext cx="9434065" cy="2520280"/>
          </a:xfrm>
        </p:spPr>
        <p:txBody>
          <a:bodyPr lIns="0" rIns="0"/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«Опыт практического применения цифровизации производственных процессов и дистанционный мониторинг состояния промышленной безопасности угольных предприятий Кемеровской области - Кузбасса»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13" y="1690688"/>
            <a:ext cx="9906000" cy="7143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b="0" dirty="0"/>
          </a:p>
        </p:txBody>
      </p:sp>
      <p:pic>
        <p:nvPicPr>
          <p:cNvPr id="15364" name="Picture 41" descr="fsetan_emblema200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54500" y="180975"/>
            <a:ext cx="1412875" cy="146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4448944" y="4869160"/>
            <a:ext cx="5457056" cy="1440159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руководителя 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Сибирского управления Федеральной службы по экологическому, технологическому и атомному надзору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Font typeface="Arial" charset="0"/>
              <a:buNone/>
            </a:pP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buNone/>
            </a:pP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Сербинович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 Васильевич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3708400" y="6240463"/>
            <a:ext cx="3584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800" b="0">
              <a:latin typeface="Cambria" pitchFamily="18" charset="0"/>
            </a:endParaRPr>
          </a:p>
          <a:p>
            <a:r>
              <a:rPr lang="ru-RU" sz="1800" b="0">
                <a:latin typeface="Cambria" pitchFamily="18" charset="0"/>
              </a:rPr>
              <a:t> </a:t>
            </a:r>
          </a:p>
        </p:txBody>
      </p:sp>
      <p:sp>
        <p:nvSpPr>
          <p:cNvPr id="15367" name="Заголовок 1"/>
          <p:cNvSpPr>
            <a:spLocks/>
          </p:cNvSpPr>
          <p:nvPr/>
        </p:nvSpPr>
        <p:spPr bwMode="auto">
          <a:xfrm>
            <a:off x="193675" y="180975"/>
            <a:ext cx="9367838" cy="1303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>
              <a:lnSpc>
                <a:spcPct val="80000"/>
              </a:lnSpc>
            </a:pPr>
            <a:endParaRPr lang="ru-RU" sz="1800" dirty="0">
              <a:solidFill>
                <a:schemeClr val="bg1"/>
              </a:solidFill>
              <a:latin typeface="Cambria" pitchFamily="18" charset="0"/>
            </a:endParaRPr>
          </a:p>
          <a:p>
            <a:pPr>
              <a:lnSpc>
                <a:spcPct val="80000"/>
              </a:lnSpc>
            </a:pPr>
            <a:endParaRPr lang="ru-RU" sz="1800" dirty="0">
              <a:solidFill>
                <a:schemeClr val="bg1"/>
              </a:solidFill>
              <a:latin typeface="Cambria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3200" dirty="0">
                <a:solidFill>
                  <a:schemeClr val="bg1"/>
                </a:solidFill>
                <a:latin typeface="Cambria" pitchFamily="18" charset="0"/>
              </a:rPr>
              <a:t>  РОСТЕХНАДЗОР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817096" y="121212"/>
            <a:ext cx="37444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80000"/>
              </a:lnSpc>
            </a:pPr>
            <a:endParaRPr lang="ru-RU" sz="1600" dirty="0">
              <a:solidFill>
                <a:prstClr val="black"/>
              </a:solidFill>
              <a:latin typeface="Cambria" pitchFamily="18" charset="0"/>
            </a:endParaRPr>
          </a:p>
          <a:p>
            <a:pPr lvl="0" algn="ctr">
              <a:lnSpc>
                <a:spcPct val="80000"/>
              </a:lnSpc>
            </a:pPr>
            <a:r>
              <a:rPr lang="ru-RU" sz="1600" dirty="0">
                <a:solidFill>
                  <a:prstClr val="black"/>
                </a:solidFill>
                <a:latin typeface="Cambria" pitchFamily="18" charset="0"/>
              </a:rPr>
              <a:t>Сибирское управление </a:t>
            </a:r>
          </a:p>
          <a:p>
            <a:pPr lvl="0" algn="ctr">
              <a:lnSpc>
                <a:spcPct val="80000"/>
              </a:lnSpc>
            </a:pPr>
            <a:r>
              <a:rPr lang="ru-RU" sz="1600" dirty="0">
                <a:solidFill>
                  <a:prstClr val="black"/>
                </a:solidFill>
                <a:latin typeface="Cambria" pitchFamily="18" charset="0"/>
              </a:rPr>
              <a:t>Федеральной службы по </a:t>
            </a:r>
          </a:p>
          <a:p>
            <a:pPr lvl="0" algn="ctr">
              <a:lnSpc>
                <a:spcPct val="80000"/>
              </a:lnSpc>
            </a:pPr>
            <a:r>
              <a:rPr lang="ru-RU" sz="1600" dirty="0">
                <a:solidFill>
                  <a:prstClr val="black"/>
                </a:solidFill>
                <a:latin typeface="Cambria" pitchFamily="18" charset="0"/>
              </a:rPr>
              <a:t>экологическому, технологическому </a:t>
            </a:r>
          </a:p>
          <a:p>
            <a:pPr lvl="0" algn="ctr">
              <a:lnSpc>
                <a:spcPct val="80000"/>
              </a:lnSpc>
            </a:pPr>
            <a:r>
              <a:rPr lang="ru-RU" sz="1600" dirty="0">
                <a:solidFill>
                  <a:prstClr val="black"/>
                </a:solidFill>
                <a:latin typeface="Cambria" pitchFamily="18" charset="0"/>
              </a:rPr>
              <a:t>и атомному надзору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76A9A5F-576D-445B-A16F-FD417A56B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DAC577-93EF-4DE4-A091-78A4F3D45F0A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Объект 17" hidden="1">
            <a:extLst>
              <a:ext uri="{FF2B5EF4-FFF2-40B4-BE49-F238E27FC236}">
                <a16:creationId xmlns:a16="http://schemas.microsoft.com/office/drawing/2014/main" xmlns="" id="{3E034962-BA4C-41F2-8250-7BFD29424AD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2" name="Слайд think-cell" r:id="rId6" imgW="443" imgH="443" progId="TCLayout.ActiveDocument.1">
                  <p:embed/>
                </p:oleObj>
              </mc:Choice>
              <mc:Fallback>
                <p:oleObj name="Слайд think-cell" r:id="rId6" imgW="443" imgH="443" progId="TCLayout.ActiveDocument.1">
                  <p:embed/>
                  <p:pic>
                    <p:nvPicPr>
                      <p:cNvPr id="18" name="Объект 17" hidden="1">
                        <a:extLst>
                          <a:ext uri="{FF2B5EF4-FFF2-40B4-BE49-F238E27FC236}">
                            <a16:creationId xmlns:a16="http://schemas.microsoft.com/office/drawing/2014/main" xmlns="" id="{3E034962-BA4C-41F2-8250-7BFD29424A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xmlns="" id="{863C2D22-1B0E-4E03-89F5-E6A81A05898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24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7" name="Заголовок 3"/>
          <p:cNvGrpSpPr>
            <a:grpSpLocks noGrp="1"/>
          </p:cNvGrpSpPr>
          <p:nvPr/>
        </p:nvGrpSpPr>
        <p:grpSpPr>
          <a:xfrm>
            <a:off x="116463" y="44624"/>
            <a:ext cx="8915400" cy="1143000"/>
            <a:chOff x="35496" y="44624"/>
            <a:chExt cx="9107488" cy="1189038"/>
          </a:xfrm>
        </p:grpSpPr>
        <p:grpSp>
          <p:nvGrpSpPr>
            <p:cNvPr id="8" name="Группа 34"/>
            <p:cNvGrpSpPr/>
            <p:nvPr/>
          </p:nvGrpSpPr>
          <p:grpSpPr>
            <a:xfrm>
              <a:off x="35496" y="332656"/>
              <a:ext cx="9107488" cy="419795"/>
              <a:chOff x="35496" y="332656"/>
              <a:chExt cx="9107488" cy="419795"/>
            </a:xfrm>
          </p:grpSpPr>
          <p:sp>
            <p:nvSpPr>
              <p:cNvPr id="12" name="Rectangle 16"/>
              <p:cNvSpPr>
                <a:spLocks noChangeArrowheads="1"/>
              </p:cNvSpPr>
              <p:nvPr/>
            </p:nvSpPr>
            <p:spPr bwMode="auto">
              <a:xfrm>
                <a:off x="35496" y="476672"/>
                <a:ext cx="9107488" cy="131763"/>
              </a:xfrm>
              <a:prstGeom prst="rect">
                <a:avLst/>
              </a:prstGeom>
              <a:gradFill rotWithShape="0">
                <a:gsLst>
                  <a:gs pos="0">
                    <a:srgbClr val="1F497D">
                      <a:lumMod val="60000"/>
                      <a:lumOff val="40000"/>
                    </a:srgbClr>
                  </a:gs>
                  <a:gs pos="100000">
                    <a:sysClr val="window" lastClr="FFFFFF">
                      <a:alpha val="5000"/>
                    </a:sys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  <p:sp>
            <p:nvSpPr>
              <p:cNvPr id="13" name="Rectangle 16"/>
              <p:cNvSpPr>
                <a:spLocks noChangeArrowheads="1"/>
              </p:cNvSpPr>
              <p:nvPr/>
            </p:nvSpPr>
            <p:spPr bwMode="auto">
              <a:xfrm>
                <a:off x="35496" y="620688"/>
                <a:ext cx="9107488" cy="131763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ysClr val="window" lastClr="FFFFFF">
                      <a:alpha val="5000"/>
                    </a:sys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  <p:sp>
            <p:nvSpPr>
              <p:cNvPr id="14" name="Rectangle 16"/>
              <p:cNvSpPr>
                <a:spLocks noChangeArrowheads="1"/>
              </p:cNvSpPr>
              <p:nvPr/>
            </p:nvSpPr>
            <p:spPr bwMode="auto">
              <a:xfrm>
                <a:off x="35496" y="332656"/>
                <a:ext cx="9107488" cy="131763"/>
              </a:xfrm>
              <a:prstGeom prst="rect">
                <a:avLst/>
              </a:prstGeom>
              <a:gradFill rotWithShape="0">
                <a:gsLst>
                  <a:gs pos="0">
                    <a:sysClr val="window" lastClr="FFFFFF"/>
                  </a:gs>
                  <a:gs pos="100000">
                    <a:sysClr val="window" lastClr="FFFFFF">
                      <a:alpha val="5000"/>
                    </a:sys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</p:grpSp>
        <p:grpSp>
          <p:nvGrpSpPr>
            <p:cNvPr id="9" name="Группа 35"/>
            <p:cNvGrpSpPr/>
            <p:nvPr/>
          </p:nvGrpSpPr>
          <p:grpSpPr>
            <a:xfrm>
              <a:off x="251520" y="44624"/>
              <a:ext cx="4315393" cy="1189038"/>
              <a:chOff x="251520" y="44624"/>
              <a:chExt cx="4315393" cy="1189038"/>
            </a:xfrm>
          </p:grpSpPr>
          <p:sp>
            <p:nvSpPr>
              <p:cNvPr id="10" name="Text Box 18"/>
              <p:cNvSpPr txBox="1">
                <a:spLocks noChangeArrowheads="1"/>
              </p:cNvSpPr>
              <p:nvPr/>
            </p:nvSpPr>
            <p:spPr bwMode="auto">
              <a:xfrm>
                <a:off x="251520" y="66526"/>
                <a:ext cx="4315393" cy="352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charset="0"/>
                    <a:cs typeface="Arial" charset="0"/>
                  </a:rPr>
                  <a:t>РОСТЕХНАДЗОР</a:t>
                </a: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pic>
            <p:nvPicPr>
              <p:cNvPr id="11" name="Picture 19" descr="fsetan_emblema2007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08" y="44624"/>
                <a:ext cx="1053053" cy="1189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9" name="Заголовок 16">
            <a:extLst>
              <a:ext uri="{FF2B5EF4-FFF2-40B4-BE49-F238E27FC236}">
                <a16:creationId xmlns:a16="http://schemas.microsoft.com/office/drawing/2014/main" xmlns="" id="{CC00EB28-3386-4C26-B303-89277E00A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624" y="405313"/>
            <a:ext cx="7937612" cy="912986"/>
          </a:xfrm>
        </p:spPr>
        <p:txBody>
          <a:bodyPr lIns="0" tIns="0" rIns="0" bIns="0"/>
          <a:lstStyle/>
          <a:p>
            <a:pPr algn="l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Дистанционный мониторинг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угольных разрезах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A7BF932-1550-4762-A5EB-138F5B3B371C}"/>
              </a:ext>
            </a:extLst>
          </p:cNvPr>
          <p:cNvSpPr/>
          <p:nvPr/>
        </p:nvSpPr>
        <p:spPr>
          <a:xfrm>
            <a:off x="419776" y="1280120"/>
            <a:ext cx="90864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16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 высокоточного позиционирования буровых установок. Функционал системы заключается в контроле и управлении процессами БВР (высокоточная навигация на скважину, контроль параметров процесса бурения, работа с электронными паспортами на бурение, учет объемов работ и простоев, контроль и учет нормируемых материалов).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E428FDB-1E9D-41CF-A037-42D242C91A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528" y="2882216"/>
            <a:ext cx="4086804" cy="306706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E851A737-A209-4980-A6CB-30F36EA3AE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2971" y="2882216"/>
            <a:ext cx="4085145" cy="3067064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7939663B-D9F0-4A64-A2F2-223ADFDA8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814217-A692-4320-9F69-D25E0A5EB74C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70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Объект 17" hidden="1">
            <a:extLst>
              <a:ext uri="{FF2B5EF4-FFF2-40B4-BE49-F238E27FC236}">
                <a16:creationId xmlns:a16="http://schemas.microsoft.com/office/drawing/2014/main" xmlns="" id="{3E034962-BA4C-41F2-8250-7BFD29424AD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6" name="Слайд think-cell" r:id="rId6" imgW="443" imgH="443" progId="TCLayout.ActiveDocument.1">
                  <p:embed/>
                </p:oleObj>
              </mc:Choice>
              <mc:Fallback>
                <p:oleObj name="Слайд think-cell" r:id="rId6" imgW="443" imgH="443" progId="TCLayout.ActiveDocument.1">
                  <p:embed/>
                  <p:pic>
                    <p:nvPicPr>
                      <p:cNvPr id="18" name="Объект 17" hidden="1">
                        <a:extLst>
                          <a:ext uri="{FF2B5EF4-FFF2-40B4-BE49-F238E27FC236}">
                            <a16:creationId xmlns:a16="http://schemas.microsoft.com/office/drawing/2014/main" xmlns="" id="{3E034962-BA4C-41F2-8250-7BFD29424A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xmlns="" id="{863C2D22-1B0E-4E03-89F5-E6A81A05898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24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7" name="Заголовок 3"/>
          <p:cNvGrpSpPr>
            <a:grpSpLocks noGrp="1"/>
          </p:cNvGrpSpPr>
          <p:nvPr/>
        </p:nvGrpSpPr>
        <p:grpSpPr>
          <a:xfrm>
            <a:off x="116463" y="44624"/>
            <a:ext cx="8915400" cy="1143000"/>
            <a:chOff x="35496" y="44624"/>
            <a:chExt cx="9107488" cy="1189038"/>
          </a:xfrm>
        </p:grpSpPr>
        <p:grpSp>
          <p:nvGrpSpPr>
            <p:cNvPr id="8" name="Группа 34"/>
            <p:cNvGrpSpPr/>
            <p:nvPr/>
          </p:nvGrpSpPr>
          <p:grpSpPr>
            <a:xfrm>
              <a:off x="35496" y="332656"/>
              <a:ext cx="9107488" cy="419795"/>
              <a:chOff x="35496" y="332656"/>
              <a:chExt cx="9107488" cy="419795"/>
            </a:xfrm>
          </p:grpSpPr>
          <p:sp>
            <p:nvSpPr>
              <p:cNvPr id="12" name="Rectangle 16"/>
              <p:cNvSpPr>
                <a:spLocks noChangeArrowheads="1"/>
              </p:cNvSpPr>
              <p:nvPr/>
            </p:nvSpPr>
            <p:spPr bwMode="auto">
              <a:xfrm>
                <a:off x="35496" y="476672"/>
                <a:ext cx="9107488" cy="131763"/>
              </a:xfrm>
              <a:prstGeom prst="rect">
                <a:avLst/>
              </a:prstGeom>
              <a:gradFill rotWithShape="0">
                <a:gsLst>
                  <a:gs pos="0">
                    <a:srgbClr val="1F497D">
                      <a:lumMod val="60000"/>
                      <a:lumOff val="40000"/>
                    </a:srgbClr>
                  </a:gs>
                  <a:gs pos="100000">
                    <a:sysClr val="window" lastClr="FFFFFF">
                      <a:alpha val="5000"/>
                    </a:sys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  <p:sp>
            <p:nvSpPr>
              <p:cNvPr id="13" name="Rectangle 16"/>
              <p:cNvSpPr>
                <a:spLocks noChangeArrowheads="1"/>
              </p:cNvSpPr>
              <p:nvPr/>
            </p:nvSpPr>
            <p:spPr bwMode="auto">
              <a:xfrm>
                <a:off x="35496" y="620688"/>
                <a:ext cx="9107488" cy="131763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ysClr val="window" lastClr="FFFFFF">
                      <a:alpha val="5000"/>
                    </a:sys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  <p:sp>
            <p:nvSpPr>
              <p:cNvPr id="14" name="Rectangle 16"/>
              <p:cNvSpPr>
                <a:spLocks noChangeArrowheads="1"/>
              </p:cNvSpPr>
              <p:nvPr/>
            </p:nvSpPr>
            <p:spPr bwMode="auto">
              <a:xfrm>
                <a:off x="35496" y="332656"/>
                <a:ext cx="9107488" cy="131763"/>
              </a:xfrm>
              <a:prstGeom prst="rect">
                <a:avLst/>
              </a:prstGeom>
              <a:gradFill rotWithShape="0">
                <a:gsLst>
                  <a:gs pos="0">
                    <a:sysClr val="window" lastClr="FFFFFF"/>
                  </a:gs>
                  <a:gs pos="100000">
                    <a:sysClr val="window" lastClr="FFFFFF">
                      <a:alpha val="5000"/>
                    </a:sys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</p:grpSp>
        <p:grpSp>
          <p:nvGrpSpPr>
            <p:cNvPr id="9" name="Группа 35"/>
            <p:cNvGrpSpPr/>
            <p:nvPr/>
          </p:nvGrpSpPr>
          <p:grpSpPr>
            <a:xfrm>
              <a:off x="251520" y="44624"/>
              <a:ext cx="4315393" cy="1189038"/>
              <a:chOff x="251520" y="44624"/>
              <a:chExt cx="4315393" cy="1189038"/>
            </a:xfrm>
          </p:grpSpPr>
          <p:sp>
            <p:nvSpPr>
              <p:cNvPr id="10" name="Text Box 18"/>
              <p:cNvSpPr txBox="1">
                <a:spLocks noChangeArrowheads="1"/>
              </p:cNvSpPr>
              <p:nvPr/>
            </p:nvSpPr>
            <p:spPr bwMode="auto">
              <a:xfrm>
                <a:off x="251520" y="66526"/>
                <a:ext cx="4315393" cy="352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charset="0"/>
                    <a:cs typeface="Arial" charset="0"/>
                  </a:rPr>
                  <a:t>РОСТЕХНАДЗОР</a:t>
                </a: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pic>
            <p:nvPicPr>
              <p:cNvPr id="11" name="Picture 19" descr="fsetan_emblema2007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08" y="44624"/>
                <a:ext cx="1053053" cy="1189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9" name="Заголовок 16">
            <a:extLst>
              <a:ext uri="{FF2B5EF4-FFF2-40B4-BE49-F238E27FC236}">
                <a16:creationId xmlns:a16="http://schemas.microsoft.com/office/drawing/2014/main" xmlns="" id="{CC00EB28-3386-4C26-B303-89277E00A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624" y="427085"/>
            <a:ext cx="7937612" cy="912986"/>
          </a:xfrm>
        </p:spPr>
        <p:txBody>
          <a:bodyPr lIns="0" tIns="0" rIns="0" bIns="0"/>
          <a:lstStyle/>
          <a:p>
            <a:pPr algn="l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Дистанционный мониторинг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угольных разрезах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A7BF932-1550-4762-A5EB-138F5B3B371C}"/>
              </a:ext>
            </a:extLst>
          </p:cNvPr>
          <p:cNvSpPr/>
          <p:nvPr/>
        </p:nvSpPr>
        <p:spPr>
          <a:xfrm>
            <a:off x="419776" y="1280120"/>
            <a:ext cx="9086460" cy="58477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16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 позиционирования объектов, а также обеспечения безопасности рабочих на открытых горных работах.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E4247E7-A4EE-44F6-B61B-4BD338CFF1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61"/>
          <a:stretch/>
        </p:blipFill>
        <p:spPr>
          <a:xfrm>
            <a:off x="420520" y="1957391"/>
            <a:ext cx="9085716" cy="3952891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55EECD0E-F52F-4D5B-9470-ACAFF4070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814217-A692-4320-9F69-D25E0A5EB74C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77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>
            <a:extLst>
              <a:ext uri="{FF2B5EF4-FFF2-40B4-BE49-F238E27FC236}">
                <a16:creationId xmlns:a16="http://schemas.microsoft.com/office/drawing/2014/main" xmlns="" id="{0B961556-741C-4CDE-A1C6-E0DE15623DF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927200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5" name="Слайд think-cell" r:id="rId6" imgW="443" imgH="443" progId="TCLayout.ActiveDocument.1">
                  <p:embed/>
                </p:oleObj>
              </mc:Choice>
              <mc:Fallback>
                <p:oleObj name="Слайд think-cell" r:id="rId6" imgW="443" imgH="44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>
            <a:extLst>
              <a:ext uri="{FF2B5EF4-FFF2-40B4-BE49-F238E27FC236}">
                <a16:creationId xmlns:a16="http://schemas.microsoft.com/office/drawing/2014/main" xmlns="" id="{1D263E14-AEEB-4F3B-9521-17D5C62C47F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44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1187624"/>
            <a:ext cx="8915400" cy="729208"/>
          </a:xfrm>
        </p:spPr>
        <p:txBody>
          <a:bodyPr/>
          <a:lstStyle/>
          <a:p>
            <a:r>
              <a:rPr lang="ru-RU" sz="2800" b="1" dirty="0" smtClean="0"/>
              <a:t>Внедрение </a:t>
            </a:r>
            <a:r>
              <a:rPr lang="ru-RU" sz="2800" b="1" dirty="0"/>
              <a:t>системы распознавания опасных действий </a:t>
            </a:r>
            <a:r>
              <a:rPr lang="ru-RU" sz="2800" b="1" dirty="0" smtClean="0"/>
              <a:t>персонала в Распадской угольной компании</a:t>
            </a:r>
            <a:endParaRPr lang="ru-RU" sz="2800" b="1" dirty="0"/>
          </a:p>
        </p:txBody>
      </p:sp>
      <p:grpSp>
        <p:nvGrpSpPr>
          <p:cNvPr id="7" name="Заголовок 3"/>
          <p:cNvGrpSpPr>
            <a:grpSpLocks noGrp="1"/>
          </p:cNvGrpSpPr>
          <p:nvPr/>
        </p:nvGrpSpPr>
        <p:grpSpPr>
          <a:xfrm>
            <a:off x="116463" y="44624"/>
            <a:ext cx="8915400" cy="1143000"/>
            <a:chOff x="35496" y="44624"/>
            <a:chExt cx="9107488" cy="1189038"/>
          </a:xfrm>
        </p:grpSpPr>
        <p:grpSp>
          <p:nvGrpSpPr>
            <p:cNvPr id="8" name="Группа 34"/>
            <p:cNvGrpSpPr/>
            <p:nvPr/>
          </p:nvGrpSpPr>
          <p:grpSpPr>
            <a:xfrm>
              <a:off x="35496" y="332656"/>
              <a:ext cx="9107488" cy="419795"/>
              <a:chOff x="35496" y="332656"/>
              <a:chExt cx="9107488" cy="419795"/>
            </a:xfrm>
          </p:grpSpPr>
          <p:sp>
            <p:nvSpPr>
              <p:cNvPr id="12" name="Rectangle 16"/>
              <p:cNvSpPr>
                <a:spLocks noChangeArrowheads="1"/>
              </p:cNvSpPr>
              <p:nvPr/>
            </p:nvSpPr>
            <p:spPr bwMode="auto">
              <a:xfrm>
                <a:off x="35496" y="476672"/>
                <a:ext cx="9107488" cy="131763"/>
              </a:xfrm>
              <a:prstGeom prst="rect">
                <a:avLst/>
              </a:prstGeom>
              <a:gradFill rotWithShape="0">
                <a:gsLst>
                  <a:gs pos="0">
                    <a:srgbClr val="1F497D">
                      <a:lumMod val="60000"/>
                      <a:lumOff val="40000"/>
                    </a:srgbClr>
                  </a:gs>
                  <a:gs pos="100000">
                    <a:sysClr val="window" lastClr="FFFFFF">
                      <a:alpha val="5000"/>
                    </a:sys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  <p:sp>
            <p:nvSpPr>
              <p:cNvPr id="13" name="Rectangle 16"/>
              <p:cNvSpPr>
                <a:spLocks noChangeArrowheads="1"/>
              </p:cNvSpPr>
              <p:nvPr/>
            </p:nvSpPr>
            <p:spPr bwMode="auto">
              <a:xfrm>
                <a:off x="35496" y="620688"/>
                <a:ext cx="9107488" cy="131763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ysClr val="window" lastClr="FFFFFF">
                      <a:alpha val="5000"/>
                    </a:sys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  <p:sp>
            <p:nvSpPr>
              <p:cNvPr id="14" name="Rectangle 16"/>
              <p:cNvSpPr>
                <a:spLocks noChangeArrowheads="1"/>
              </p:cNvSpPr>
              <p:nvPr/>
            </p:nvSpPr>
            <p:spPr bwMode="auto">
              <a:xfrm>
                <a:off x="35496" y="332656"/>
                <a:ext cx="9107488" cy="131763"/>
              </a:xfrm>
              <a:prstGeom prst="rect">
                <a:avLst/>
              </a:prstGeom>
              <a:gradFill rotWithShape="0">
                <a:gsLst>
                  <a:gs pos="0">
                    <a:sysClr val="window" lastClr="FFFFFF"/>
                  </a:gs>
                  <a:gs pos="100000">
                    <a:sysClr val="window" lastClr="FFFFFF">
                      <a:alpha val="5000"/>
                    </a:sys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</p:grpSp>
        <p:grpSp>
          <p:nvGrpSpPr>
            <p:cNvPr id="9" name="Группа 35"/>
            <p:cNvGrpSpPr/>
            <p:nvPr/>
          </p:nvGrpSpPr>
          <p:grpSpPr>
            <a:xfrm>
              <a:off x="251520" y="44624"/>
              <a:ext cx="4315393" cy="1189038"/>
              <a:chOff x="251520" y="44624"/>
              <a:chExt cx="4315393" cy="1189038"/>
            </a:xfrm>
          </p:grpSpPr>
          <p:sp>
            <p:nvSpPr>
              <p:cNvPr id="10" name="Text Box 18"/>
              <p:cNvSpPr txBox="1">
                <a:spLocks noChangeArrowheads="1"/>
              </p:cNvSpPr>
              <p:nvPr/>
            </p:nvSpPr>
            <p:spPr bwMode="auto">
              <a:xfrm>
                <a:off x="251520" y="66526"/>
                <a:ext cx="4315393" cy="352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charset="0"/>
                    <a:cs typeface="Arial" charset="0"/>
                  </a:rPr>
                  <a:t>РОСТЕХНАДЗОР</a:t>
                </a: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pic>
            <p:nvPicPr>
              <p:cNvPr id="11" name="Picture 19" descr="fsetan_emblema2007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08" y="44624"/>
                <a:ext cx="1053053" cy="1189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2181506-01C9-4D8B-B9AC-AADE2F74A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616F01-ACDD-4F9F-9776-39F0C83373D9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5088" y="2132856"/>
            <a:ext cx="917642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/>
              <a:t>Видеозаписи полностью или выборочно просматриваются специалистами </a:t>
            </a:r>
          </a:p>
          <a:p>
            <a:pPr algn="just"/>
            <a:r>
              <a:rPr lang="ru-RU" sz="1800" dirty="0"/>
              <a:t>Для повышения </a:t>
            </a:r>
            <a:r>
              <a:rPr lang="ru-RU" sz="1800" dirty="0" smtClean="0"/>
              <a:t>эффективности </a:t>
            </a:r>
            <a:r>
              <a:rPr lang="ru-RU" sz="1800" dirty="0"/>
              <a:t>мониторинга </a:t>
            </a:r>
            <a:r>
              <a:rPr lang="ru-RU" sz="1800" dirty="0" smtClean="0"/>
              <a:t>используется </a:t>
            </a:r>
            <a:r>
              <a:rPr lang="ru-RU" sz="1800" dirty="0"/>
              <a:t>машинное зрение</a:t>
            </a:r>
          </a:p>
          <a:p>
            <a:pPr algn="just"/>
            <a:r>
              <a:rPr lang="ru-RU" sz="1800" dirty="0"/>
              <a:t>На основании полученных данных </a:t>
            </a:r>
            <a:r>
              <a:rPr lang="ru-RU" sz="1800" dirty="0" smtClean="0"/>
              <a:t>работники </a:t>
            </a:r>
            <a:r>
              <a:rPr lang="ru-RU" sz="1800" dirty="0"/>
              <a:t>и руководители получают корректирующую обратную связь, лучшие подразделения поощряются (награды в номинации «Культура безопасности</a:t>
            </a:r>
            <a:r>
              <a:rPr lang="ru-RU" sz="1800" dirty="0" smtClean="0"/>
              <a:t>» </a:t>
            </a:r>
          </a:p>
          <a:p>
            <a:r>
              <a:rPr lang="ru-RU" sz="1800" dirty="0" smtClean="0"/>
              <a:t>       </a:t>
            </a:r>
            <a:endParaRPr lang="ru-RU" sz="1800" dirty="0"/>
          </a:p>
          <a:p>
            <a:r>
              <a:rPr lang="ru-RU" sz="1400" dirty="0" smtClean="0"/>
              <a:t>Мониторинг </a:t>
            </a:r>
            <a:r>
              <a:rPr lang="ru-RU" sz="1400" dirty="0"/>
              <a:t>ношения </a:t>
            </a:r>
            <a:r>
              <a:rPr lang="ru-RU" sz="1400" dirty="0" smtClean="0"/>
              <a:t>СИЗ                     Езда </a:t>
            </a:r>
            <a:r>
              <a:rPr lang="ru-RU" sz="1400" dirty="0"/>
              <a:t>стоя в проходе автобуса </a:t>
            </a:r>
            <a:r>
              <a:rPr lang="ru-RU" sz="1400" dirty="0" smtClean="0"/>
              <a:t>и                   </a:t>
            </a:r>
            <a:r>
              <a:rPr lang="ru-RU" sz="1400" dirty="0"/>
              <a:t>Ношение медицинских масок </a:t>
            </a:r>
            <a:r>
              <a:rPr lang="ru-RU" sz="1400" dirty="0" smtClean="0"/>
              <a:t>     	                                             неиспользование </a:t>
            </a:r>
            <a:r>
              <a:rPr lang="ru-RU" sz="1400" dirty="0"/>
              <a:t>ремня </a:t>
            </a:r>
            <a:r>
              <a:rPr lang="ru-RU" sz="1400" dirty="0" smtClean="0"/>
              <a:t>безопасности                        в нарядных</a:t>
            </a:r>
            <a:endParaRPr lang="ru-RU" sz="1400" dirty="0"/>
          </a:p>
          <a:p>
            <a:endParaRPr lang="ru-RU" sz="1800" dirty="0"/>
          </a:p>
          <a:p>
            <a:endParaRPr lang="ru-RU" sz="1800" dirty="0"/>
          </a:p>
        </p:txBody>
      </p:sp>
      <p:pic>
        <p:nvPicPr>
          <p:cNvPr id="15" name="Объект 17"/>
          <p:cNvPicPr>
            <a:picLocks noGrp="1" noChangeAspect="1"/>
          </p:cNvPicPr>
          <p:nvPr>
            <p:ph sz="quarter" idx="80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951" y="3398237"/>
            <a:ext cx="2922786" cy="2022799"/>
          </a:xfrm>
        </p:spPr>
      </p:pic>
      <p:pic>
        <p:nvPicPr>
          <p:cNvPr id="16" name="Объект 31"/>
          <p:cNvPicPr>
            <a:picLocks noGrp="1" noChangeAspect="1"/>
          </p:cNvPicPr>
          <p:nvPr>
            <p:ph sz="quarter" idx="81"/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897" y="3497561"/>
            <a:ext cx="2922786" cy="2023467"/>
          </a:xfrm>
        </p:spPr>
      </p:pic>
      <p:pic>
        <p:nvPicPr>
          <p:cNvPr id="18" name="Объект 31"/>
          <p:cNvPicPr>
            <a:picLocks noGrp="1"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125" y="4415948"/>
            <a:ext cx="2791655" cy="1783769"/>
          </a:xfrm>
          <a:prstGeom prst="rect">
            <a:avLst/>
          </a:prstGeom>
        </p:spPr>
      </p:pic>
      <p:pic>
        <p:nvPicPr>
          <p:cNvPr id="19" name="Объект 22"/>
          <p:cNvPicPr>
            <a:picLocks noGrp="1"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9225" y="4415948"/>
            <a:ext cx="3171144" cy="1783768"/>
          </a:xfrm>
          <a:prstGeom prst="rect">
            <a:avLst/>
          </a:prstGeom>
        </p:spPr>
      </p:pic>
      <p:pic>
        <p:nvPicPr>
          <p:cNvPr id="20" name="Объект 17"/>
          <p:cNvPicPr>
            <a:picLocks noGrp="1"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289" y="4442188"/>
            <a:ext cx="3172191" cy="178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1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>
            <a:extLst>
              <a:ext uri="{FF2B5EF4-FFF2-40B4-BE49-F238E27FC236}">
                <a16:creationId xmlns:a16="http://schemas.microsoft.com/office/drawing/2014/main" xmlns="" id="{0B961556-741C-4CDE-A1C6-E0DE15623DF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683164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0" name="Слайд think-cell" r:id="rId6" imgW="443" imgH="443" progId="TCLayout.ActiveDocument.1">
                  <p:embed/>
                </p:oleObj>
              </mc:Choice>
              <mc:Fallback>
                <p:oleObj name="Слайд think-cell" r:id="rId6" imgW="443" imgH="443" progId="TCLayout.ActiveDocument.1">
                  <p:embed/>
                  <p:pic>
                    <p:nvPicPr>
                      <p:cNvPr id="6" name="Объект 5" hidden="1">
                        <a:extLst>
                          <a:ext uri="{FF2B5EF4-FFF2-40B4-BE49-F238E27FC236}">
                            <a16:creationId xmlns:a16="http://schemas.microsoft.com/office/drawing/2014/main" xmlns="" id="{0B961556-741C-4CDE-A1C6-E0DE15623D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>
            <a:extLst>
              <a:ext uri="{FF2B5EF4-FFF2-40B4-BE49-F238E27FC236}">
                <a16:creationId xmlns:a16="http://schemas.microsoft.com/office/drawing/2014/main" xmlns="" id="{1D263E14-AEEB-4F3B-9521-17D5C62C47F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44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1187624"/>
            <a:ext cx="8915400" cy="4905672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Благодарю за внимание!</a:t>
            </a:r>
            <a:endParaRPr lang="ru-RU" dirty="0"/>
          </a:p>
        </p:txBody>
      </p:sp>
      <p:grpSp>
        <p:nvGrpSpPr>
          <p:cNvPr id="7" name="Заголовок 3"/>
          <p:cNvGrpSpPr>
            <a:grpSpLocks noGrp="1"/>
          </p:cNvGrpSpPr>
          <p:nvPr/>
        </p:nvGrpSpPr>
        <p:grpSpPr>
          <a:xfrm>
            <a:off x="116463" y="44624"/>
            <a:ext cx="8915400" cy="1143000"/>
            <a:chOff x="35496" y="44624"/>
            <a:chExt cx="9107488" cy="1189038"/>
          </a:xfrm>
        </p:grpSpPr>
        <p:grpSp>
          <p:nvGrpSpPr>
            <p:cNvPr id="8" name="Группа 34"/>
            <p:cNvGrpSpPr/>
            <p:nvPr/>
          </p:nvGrpSpPr>
          <p:grpSpPr>
            <a:xfrm>
              <a:off x="35496" y="332656"/>
              <a:ext cx="9107488" cy="419795"/>
              <a:chOff x="35496" y="332656"/>
              <a:chExt cx="9107488" cy="419795"/>
            </a:xfrm>
          </p:grpSpPr>
          <p:sp>
            <p:nvSpPr>
              <p:cNvPr id="12" name="Rectangle 16"/>
              <p:cNvSpPr>
                <a:spLocks noChangeArrowheads="1"/>
              </p:cNvSpPr>
              <p:nvPr/>
            </p:nvSpPr>
            <p:spPr bwMode="auto">
              <a:xfrm>
                <a:off x="35496" y="476672"/>
                <a:ext cx="9107488" cy="131763"/>
              </a:xfrm>
              <a:prstGeom prst="rect">
                <a:avLst/>
              </a:prstGeom>
              <a:gradFill rotWithShape="0">
                <a:gsLst>
                  <a:gs pos="0">
                    <a:srgbClr val="1F497D">
                      <a:lumMod val="60000"/>
                      <a:lumOff val="40000"/>
                    </a:srgbClr>
                  </a:gs>
                  <a:gs pos="100000">
                    <a:sysClr val="window" lastClr="FFFFFF">
                      <a:alpha val="5000"/>
                    </a:sys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  <p:sp>
            <p:nvSpPr>
              <p:cNvPr id="13" name="Rectangle 16"/>
              <p:cNvSpPr>
                <a:spLocks noChangeArrowheads="1"/>
              </p:cNvSpPr>
              <p:nvPr/>
            </p:nvSpPr>
            <p:spPr bwMode="auto">
              <a:xfrm>
                <a:off x="35496" y="620688"/>
                <a:ext cx="9107488" cy="131763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ysClr val="window" lastClr="FFFFFF">
                      <a:alpha val="5000"/>
                    </a:sys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  <p:sp>
            <p:nvSpPr>
              <p:cNvPr id="14" name="Rectangle 16"/>
              <p:cNvSpPr>
                <a:spLocks noChangeArrowheads="1"/>
              </p:cNvSpPr>
              <p:nvPr/>
            </p:nvSpPr>
            <p:spPr bwMode="auto">
              <a:xfrm>
                <a:off x="35496" y="332656"/>
                <a:ext cx="9107488" cy="131763"/>
              </a:xfrm>
              <a:prstGeom prst="rect">
                <a:avLst/>
              </a:prstGeom>
              <a:gradFill rotWithShape="0">
                <a:gsLst>
                  <a:gs pos="0">
                    <a:sysClr val="window" lastClr="FFFFFF"/>
                  </a:gs>
                  <a:gs pos="100000">
                    <a:sysClr val="window" lastClr="FFFFFF">
                      <a:alpha val="5000"/>
                    </a:sys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</p:grpSp>
        <p:grpSp>
          <p:nvGrpSpPr>
            <p:cNvPr id="9" name="Группа 35"/>
            <p:cNvGrpSpPr/>
            <p:nvPr/>
          </p:nvGrpSpPr>
          <p:grpSpPr>
            <a:xfrm>
              <a:off x="251520" y="44624"/>
              <a:ext cx="4315393" cy="1189038"/>
              <a:chOff x="251520" y="44624"/>
              <a:chExt cx="4315393" cy="1189038"/>
            </a:xfrm>
          </p:grpSpPr>
          <p:sp>
            <p:nvSpPr>
              <p:cNvPr id="10" name="Text Box 18"/>
              <p:cNvSpPr txBox="1">
                <a:spLocks noChangeArrowheads="1"/>
              </p:cNvSpPr>
              <p:nvPr/>
            </p:nvSpPr>
            <p:spPr bwMode="auto">
              <a:xfrm>
                <a:off x="251520" y="66526"/>
                <a:ext cx="4315393" cy="352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charset="0"/>
                    <a:cs typeface="Arial" charset="0"/>
                  </a:rPr>
                  <a:t>РОСТЕХНАДЗОР</a:t>
                </a: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pic>
            <p:nvPicPr>
              <p:cNvPr id="11" name="Picture 19" descr="fsetan_emblema2007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08" y="44624"/>
                <a:ext cx="1053053" cy="1189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2181506-01C9-4D8B-B9AC-AADE2F74A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616F01-ACDD-4F9F-9776-39F0C83373D9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384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Объект 17" hidden="1">
            <a:extLst>
              <a:ext uri="{FF2B5EF4-FFF2-40B4-BE49-F238E27FC236}">
                <a16:creationId xmlns:a16="http://schemas.microsoft.com/office/drawing/2014/main" xmlns="" id="{3E034962-BA4C-41F2-8250-7BFD29424AD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707082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Слайд think-cell" r:id="rId6" imgW="443" imgH="443" progId="TCLayout.ActiveDocument.1">
                  <p:embed/>
                </p:oleObj>
              </mc:Choice>
              <mc:Fallback>
                <p:oleObj name="Слайд think-cell" r:id="rId6" imgW="443" imgH="443" progId="TCLayout.ActiveDocument.1">
                  <p:embed/>
                  <p:pic>
                    <p:nvPicPr>
                      <p:cNvPr id="18" name="Объект 17" hidden="1">
                        <a:extLst>
                          <a:ext uri="{FF2B5EF4-FFF2-40B4-BE49-F238E27FC236}">
                            <a16:creationId xmlns:a16="http://schemas.microsoft.com/office/drawing/2014/main" xmlns="" id="{3E034962-BA4C-41F2-8250-7BFD29424A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Прямоугольник 18" hidden="1">
            <a:extLst>
              <a:ext uri="{FF2B5EF4-FFF2-40B4-BE49-F238E27FC236}">
                <a16:creationId xmlns:a16="http://schemas.microsoft.com/office/drawing/2014/main" xmlns="" id="{F5DA54A2-4FA1-4531-8C32-97F3A806811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28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7" name="Заголовок 3"/>
          <p:cNvGrpSpPr>
            <a:grpSpLocks noGrp="1"/>
          </p:cNvGrpSpPr>
          <p:nvPr/>
        </p:nvGrpSpPr>
        <p:grpSpPr>
          <a:xfrm>
            <a:off x="116463" y="44624"/>
            <a:ext cx="8915400" cy="1143000"/>
            <a:chOff x="35496" y="44624"/>
            <a:chExt cx="9107488" cy="1189038"/>
          </a:xfrm>
        </p:grpSpPr>
        <p:grpSp>
          <p:nvGrpSpPr>
            <p:cNvPr id="8" name="Группа 34"/>
            <p:cNvGrpSpPr/>
            <p:nvPr/>
          </p:nvGrpSpPr>
          <p:grpSpPr>
            <a:xfrm>
              <a:off x="35496" y="332656"/>
              <a:ext cx="9107488" cy="419795"/>
              <a:chOff x="35496" y="332656"/>
              <a:chExt cx="9107488" cy="419795"/>
            </a:xfrm>
          </p:grpSpPr>
          <p:sp>
            <p:nvSpPr>
              <p:cNvPr id="12" name="Rectangle 16"/>
              <p:cNvSpPr>
                <a:spLocks noChangeArrowheads="1"/>
              </p:cNvSpPr>
              <p:nvPr/>
            </p:nvSpPr>
            <p:spPr bwMode="auto">
              <a:xfrm>
                <a:off x="35496" y="476672"/>
                <a:ext cx="9107488" cy="131763"/>
              </a:xfrm>
              <a:prstGeom prst="rect">
                <a:avLst/>
              </a:prstGeom>
              <a:gradFill rotWithShape="0">
                <a:gsLst>
                  <a:gs pos="0">
                    <a:srgbClr val="1F497D">
                      <a:lumMod val="60000"/>
                      <a:lumOff val="40000"/>
                    </a:srgbClr>
                  </a:gs>
                  <a:gs pos="100000">
                    <a:sysClr val="window" lastClr="FFFFFF">
                      <a:alpha val="5000"/>
                    </a:sys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  <p:sp>
            <p:nvSpPr>
              <p:cNvPr id="13" name="Rectangle 16"/>
              <p:cNvSpPr>
                <a:spLocks noChangeArrowheads="1"/>
              </p:cNvSpPr>
              <p:nvPr/>
            </p:nvSpPr>
            <p:spPr bwMode="auto">
              <a:xfrm>
                <a:off x="35496" y="620688"/>
                <a:ext cx="9107488" cy="131763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ysClr val="window" lastClr="FFFFFF">
                      <a:alpha val="5000"/>
                    </a:sys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  <p:sp>
            <p:nvSpPr>
              <p:cNvPr id="14" name="Rectangle 16"/>
              <p:cNvSpPr>
                <a:spLocks noChangeArrowheads="1"/>
              </p:cNvSpPr>
              <p:nvPr/>
            </p:nvSpPr>
            <p:spPr bwMode="auto">
              <a:xfrm>
                <a:off x="35496" y="332656"/>
                <a:ext cx="9107488" cy="131763"/>
              </a:xfrm>
              <a:prstGeom prst="rect">
                <a:avLst/>
              </a:prstGeom>
              <a:gradFill rotWithShape="0">
                <a:gsLst>
                  <a:gs pos="0">
                    <a:sysClr val="window" lastClr="FFFFFF"/>
                  </a:gs>
                  <a:gs pos="100000">
                    <a:sysClr val="window" lastClr="FFFFFF">
                      <a:alpha val="5000"/>
                    </a:sys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</p:grpSp>
        <p:grpSp>
          <p:nvGrpSpPr>
            <p:cNvPr id="9" name="Группа 35"/>
            <p:cNvGrpSpPr/>
            <p:nvPr/>
          </p:nvGrpSpPr>
          <p:grpSpPr>
            <a:xfrm>
              <a:off x="251520" y="44624"/>
              <a:ext cx="4315393" cy="1189038"/>
              <a:chOff x="251520" y="44624"/>
              <a:chExt cx="4315393" cy="1189038"/>
            </a:xfrm>
          </p:grpSpPr>
          <p:sp>
            <p:nvSpPr>
              <p:cNvPr id="10" name="Text Box 18"/>
              <p:cNvSpPr txBox="1">
                <a:spLocks noChangeArrowheads="1"/>
              </p:cNvSpPr>
              <p:nvPr/>
            </p:nvSpPr>
            <p:spPr bwMode="auto">
              <a:xfrm>
                <a:off x="251520" y="66526"/>
                <a:ext cx="4315393" cy="352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charset="0"/>
                    <a:cs typeface="Arial" charset="0"/>
                  </a:rPr>
                  <a:t>РОСТЕХНАДЗОР</a:t>
                </a: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pic>
            <p:nvPicPr>
              <p:cNvPr id="11" name="Picture 19" descr="fsetan_emblema2007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08" y="44624"/>
                <a:ext cx="1053053" cy="1189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4" name="Заголовок 16">
            <a:extLst>
              <a:ext uri="{FF2B5EF4-FFF2-40B4-BE49-F238E27FC236}">
                <a16:creationId xmlns:a16="http://schemas.microsoft.com/office/drawing/2014/main" xmlns="" id="{AA864FC0-ADFD-44F3-9830-B2992BF6E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624" y="274638"/>
            <a:ext cx="7937612" cy="912986"/>
          </a:xfrm>
        </p:spPr>
        <p:txBody>
          <a:bodyPr lIns="0" tIns="0" rIns="0" bIns="0"/>
          <a:lstStyle/>
          <a:p>
            <a:pPr algn="l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Поднадзорные организации</a:t>
            </a:r>
          </a:p>
        </p:txBody>
      </p:sp>
      <p:pic>
        <p:nvPicPr>
          <p:cNvPr id="3144" name="Picture 72" descr="http://bsk.nios.ru/sites/bsk.nios.ru/files/fotogalereya/30_1.jpg">
            <a:extLst>
              <a:ext uri="{FF2B5EF4-FFF2-40B4-BE49-F238E27FC236}">
                <a16:creationId xmlns:a16="http://schemas.microsoft.com/office/drawing/2014/main" xmlns="" id="{247057D6-BE36-4B79-B44C-3BF61C8A3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60964" y="1977880"/>
            <a:ext cx="204182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6" name="Picture 74" descr="https://realty.interfax.ru/images/cms-image-000001983.jpg">
            <a:extLst>
              <a:ext uri="{FF2B5EF4-FFF2-40B4-BE49-F238E27FC236}">
                <a16:creationId xmlns:a16="http://schemas.microsoft.com/office/drawing/2014/main" xmlns="" id="{92FADDBF-60CB-4901-9914-42D5E7928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66053" y="1977880"/>
            <a:ext cx="204182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9" name="Picture 77" descr="https://gospartner.club/wp-content/uploads/2019/10/Gospartner-sistema-teplosnabzheniya.jpg">
            <a:extLst>
              <a:ext uri="{FF2B5EF4-FFF2-40B4-BE49-F238E27FC236}">
                <a16:creationId xmlns:a16="http://schemas.microsoft.com/office/drawing/2014/main" xmlns="" id="{11AA71A3-6006-4F8A-9189-AAD35D94A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1142" y="1977880"/>
            <a:ext cx="204182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7" name="Picture 85" descr="https://izhevsk.eprnd.ru/wp-content/uploads/2019/07/po-kakim-vneshnim-priznakam-opredelyayut-napryazhenie-linii-elektroperedach.jpg">
            <a:extLst>
              <a:ext uri="{FF2B5EF4-FFF2-40B4-BE49-F238E27FC236}">
                <a16:creationId xmlns:a16="http://schemas.microsoft.com/office/drawing/2014/main" xmlns="" id="{A16083DA-93D5-4568-B8D2-808A9537A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60964" y="4260988"/>
            <a:ext cx="204182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1" descr="https://lh3.googleusercontent.com/ZgKhKaBMHz4hVlt9tXOtJv7YgdJS7OyIthueyYvnIby5pjyhNeZBm_HhWuRb7Xts0p4rFntjlb1ubXUtigSOqdRryxr4P8Wy17lL7eYdTwPvx6j-aOBPZf_WS764qrOR9xB3PxeyoHbLVP6_w7CUbEOK-uQ86UYkeKMKXmODtrVLF8kAS5iIhB48Y1KLwdXhXT1_zUzy1qsUXnnodwYlB-Gz6vBqQf8rWDIWLHyIO4ZEh0iSMZFStbz8NBVd90Xa6-bP7_p6A4917wQbfTqDlt-thhbzzyJnsRRcxTwp0q5hz9mPJ8E5hUaJj6Dsgk3HzLc3Bq9Cx2Tm-SlvilParTYfKESlERmiEDcnr5BjJgNb99DSKZ7FN0pH5aqUvYSJLkNoA_7xEH2rYxvvWoUeSHERPorQOXbqEj9Y_R97RW94TipsL5MZtC3mCQ8uu67x7kXFKz8k_HB7FQV4HEsScPc0_-cA8T2asUjYpgnyfdQGmJhnPOysfKMltahqatklJuZ7QuZUxnOlKPUiCT1KY_c1QKIjGEbYwG-cOft7Yno6oBcAiCfEkaQnM0XY1YjHQGhV-QcHPfpxfltqaNDd1sT_7_lTHbzPgg2d60ZC9fU_rnZex6ZrgA=w1347-h1010-no">
            <a:extLst>
              <a:ext uri="{FF2B5EF4-FFF2-40B4-BE49-F238E27FC236}">
                <a16:creationId xmlns:a16="http://schemas.microsoft.com/office/drawing/2014/main" xmlns="" id="{AECF6BE5-91E3-4B49-8869-E860631EE6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66053" y="4260988"/>
            <a:ext cx="204182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6" name="Picture 94" descr="https://russiancouncil.ru/upload/iblock/631/transkor0.jpg">
            <a:extLst>
              <a:ext uri="{FF2B5EF4-FFF2-40B4-BE49-F238E27FC236}">
                <a16:creationId xmlns:a16="http://schemas.microsoft.com/office/drawing/2014/main" xmlns="" id="{1DFBBE51-E62C-49C2-92C3-990F611070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1142" y="4260988"/>
            <a:ext cx="204182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0C9CFA-455A-423B-A2E3-DC9859275B29}"/>
              </a:ext>
            </a:extLst>
          </p:cNvPr>
          <p:cNvSpPr/>
          <p:nvPr/>
        </p:nvSpPr>
        <p:spPr>
          <a:xfrm>
            <a:off x="1360965" y="1085835"/>
            <a:ext cx="72520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Управлению поднадзорно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3792 организации</a:t>
            </a:r>
            <a:r>
              <a:rPr lang="ru-RU" sz="16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осуществляющие деятельность в области промышленной безопасности, эксплуатирующие </a:t>
            </a:r>
            <a:r>
              <a:rPr lang="ru-RU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10764  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опасных производственных объектов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DE317332-E5A7-44CE-9450-6391907D0416}"/>
              </a:ext>
            </a:extLst>
          </p:cNvPr>
          <p:cNvSpPr/>
          <p:nvPr/>
        </p:nvSpPr>
        <p:spPr>
          <a:xfrm>
            <a:off x="1360965" y="3544044"/>
            <a:ext cx="2041826" cy="52322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29 тепловых электростанций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DFA82237-7AF1-4A83-A2B0-69B0572F4F84}"/>
              </a:ext>
            </a:extLst>
          </p:cNvPr>
          <p:cNvSpPr/>
          <p:nvPr/>
        </p:nvSpPr>
        <p:spPr>
          <a:xfrm>
            <a:off x="3966053" y="3542247"/>
            <a:ext cx="2041826" cy="52322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121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электросетевых организаций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FDF26992-1B16-4E73-A241-B9E2A9572DF4}"/>
              </a:ext>
            </a:extLst>
          </p:cNvPr>
          <p:cNvSpPr/>
          <p:nvPr/>
        </p:nvSpPr>
        <p:spPr>
          <a:xfrm>
            <a:off x="6571142" y="3547523"/>
            <a:ext cx="2041826" cy="52322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37 </a:t>
            </a:r>
            <a:r>
              <a:rPr lang="ru-RU" sz="1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теплосетевых</a:t>
            </a:r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организаций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9BFCB2A8-DDFE-45B9-A2DC-857C6BB43FBC}"/>
              </a:ext>
            </a:extLst>
          </p:cNvPr>
          <p:cNvSpPr/>
          <p:nvPr/>
        </p:nvSpPr>
        <p:spPr>
          <a:xfrm>
            <a:off x="1360964" y="5826000"/>
            <a:ext cx="2041826" cy="52322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3121тыс.км 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линий электропередач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E0000904-0E20-45B3-ADC1-72EFA14A9260}"/>
              </a:ext>
            </a:extLst>
          </p:cNvPr>
          <p:cNvSpPr/>
          <p:nvPr/>
        </p:nvSpPr>
        <p:spPr>
          <a:xfrm>
            <a:off x="3966053" y="5826000"/>
            <a:ext cx="2041826" cy="52322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Более 7500 котельных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9E8BEE6A-E626-4D86-98EA-13EEACE09CB2}"/>
              </a:ext>
            </a:extLst>
          </p:cNvPr>
          <p:cNvSpPr/>
          <p:nvPr/>
        </p:nvSpPr>
        <p:spPr>
          <a:xfrm>
            <a:off x="6571142" y="5605344"/>
            <a:ext cx="2041826" cy="738664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Около 18 </a:t>
            </a:r>
            <a:r>
              <a:rPr lang="ru-RU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тыс.км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магистральных трубопроводов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C98421D8-4A83-4A3A-811B-9E9262F80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814217-A692-4320-9F69-D25E0A5EB74C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136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Объект 17" hidden="1">
            <a:extLst>
              <a:ext uri="{FF2B5EF4-FFF2-40B4-BE49-F238E27FC236}">
                <a16:creationId xmlns:a16="http://schemas.microsoft.com/office/drawing/2014/main" xmlns="" id="{3E034962-BA4C-41F2-8250-7BFD29424AD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201812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name="Слайд think-cell" r:id="rId6" imgW="443" imgH="443" progId="TCLayout.ActiveDocument.1">
                  <p:embed/>
                </p:oleObj>
              </mc:Choice>
              <mc:Fallback>
                <p:oleObj name="Слайд think-cell" r:id="rId6" imgW="443" imgH="443" progId="TCLayout.ActiveDocument.1">
                  <p:embed/>
                  <p:pic>
                    <p:nvPicPr>
                      <p:cNvPr id="18" name="Объект 17" hidden="1">
                        <a:extLst>
                          <a:ext uri="{FF2B5EF4-FFF2-40B4-BE49-F238E27FC236}">
                            <a16:creationId xmlns:a16="http://schemas.microsoft.com/office/drawing/2014/main" xmlns="" id="{3E034962-BA4C-41F2-8250-7BFD29424A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Прямоугольник 18" hidden="1">
            <a:extLst>
              <a:ext uri="{FF2B5EF4-FFF2-40B4-BE49-F238E27FC236}">
                <a16:creationId xmlns:a16="http://schemas.microsoft.com/office/drawing/2014/main" xmlns="" id="{F5DA54A2-4FA1-4531-8C32-97F3A806811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28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7423" name="Picture 15" descr="http://www.donetsksteel.com.ua/img/59301AA5-BF90-4D2C-911F-A26C19144AB8.jpeg">
            <a:extLst>
              <a:ext uri="{FF2B5EF4-FFF2-40B4-BE49-F238E27FC236}">
                <a16:creationId xmlns:a16="http://schemas.microsoft.com/office/drawing/2014/main" xmlns="" id="{D962196D-13E7-4B0F-A226-6566A7A66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47008" y="2601913"/>
            <a:ext cx="2481262" cy="165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1" name="Picture 13" descr="https://s16.stc.all.kpcdn.net/share/i/12/6457467/inx960x640.jpg">
            <a:extLst>
              <a:ext uri="{FF2B5EF4-FFF2-40B4-BE49-F238E27FC236}">
                <a16:creationId xmlns:a16="http://schemas.microsoft.com/office/drawing/2014/main" xmlns="" id="{94782EDC-C3CA-4C9C-A362-83578B407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6590" y="2601913"/>
            <a:ext cx="2481262" cy="165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Заголовок 3"/>
          <p:cNvGrpSpPr>
            <a:grpSpLocks noGrp="1"/>
          </p:cNvGrpSpPr>
          <p:nvPr/>
        </p:nvGrpSpPr>
        <p:grpSpPr>
          <a:xfrm>
            <a:off x="116463" y="44624"/>
            <a:ext cx="8915400" cy="1143000"/>
            <a:chOff x="35496" y="44624"/>
            <a:chExt cx="9107488" cy="1189038"/>
          </a:xfrm>
        </p:grpSpPr>
        <p:grpSp>
          <p:nvGrpSpPr>
            <p:cNvPr id="8" name="Группа 34"/>
            <p:cNvGrpSpPr/>
            <p:nvPr/>
          </p:nvGrpSpPr>
          <p:grpSpPr>
            <a:xfrm>
              <a:off x="35496" y="332656"/>
              <a:ext cx="9107488" cy="419795"/>
              <a:chOff x="35496" y="332656"/>
              <a:chExt cx="9107488" cy="419795"/>
            </a:xfrm>
          </p:grpSpPr>
          <p:sp>
            <p:nvSpPr>
              <p:cNvPr id="12" name="Rectangle 16"/>
              <p:cNvSpPr>
                <a:spLocks noChangeArrowheads="1"/>
              </p:cNvSpPr>
              <p:nvPr/>
            </p:nvSpPr>
            <p:spPr bwMode="auto">
              <a:xfrm>
                <a:off x="35496" y="476672"/>
                <a:ext cx="9107488" cy="131763"/>
              </a:xfrm>
              <a:prstGeom prst="rect">
                <a:avLst/>
              </a:prstGeom>
              <a:gradFill rotWithShape="0">
                <a:gsLst>
                  <a:gs pos="0">
                    <a:srgbClr val="1F497D">
                      <a:lumMod val="60000"/>
                      <a:lumOff val="40000"/>
                    </a:srgbClr>
                  </a:gs>
                  <a:gs pos="100000">
                    <a:sysClr val="window" lastClr="FFFFFF">
                      <a:alpha val="5000"/>
                    </a:sys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  <p:sp>
            <p:nvSpPr>
              <p:cNvPr id="13" name="Rectangle 16"/>
              <p:cNvSpPr>
                <a:spLocks noChangeArrowheads="1"/>
              </p:cNvSpPr>
              <p:nvPr/>
            </p:nvSpPr>
            <p:spPr bwMode="auto">
              <a:xfrm>
                <a:off x="35496" y="620688"/>
                <a:ext cx="9107488" cy="131763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ysClr val="window" lastClr="FFFFFF">
                      <a:alpha val="5000"/>
                    </a:sys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  <p:sp>
            <p:nvSpPr>
              <p:cNvPr id="14" name="Rectangle 16"/>
              <p:cNvSpPr>
                <a:spLocks noChangeArrowheads="1"/>
              </p:cNvSpPr>
              <p:nvPr/>
            </p:nvSpPr>
            <p:spPr bwMode="auto">
              <a:xfrm>
                <a:off x="35496" y="332656"/>
                <a:ext cx="9107488" cy="131763"/>
              </a:xfrm>
              <a:prstGeom prst="rect">
                <a:avLst/>
              </a:prstGeom>
              <a:gradFill rotWithShape="0">
                <a:gsLst>
                  <a:gs pos="0">
                    <a:sysClr val="window" lastClr="FFFFFF"/>
                  </a:gs>
                  <a:gs pos="100000">
                    <a:sysClr val="window" lastClr="FFFFFF">
                      <a:alpha val="5000"/>
                    </a:sys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</p:grpSp>
        <p:grpSp>
          <p:nvGrpSpPr>
            <p:cNvPr id="9" name="Группа 35"/>
            <p:cNvGrpSpPr/>
            <p:nvPr/>
          </p:nvGrpSpPr>
          <p:grpSpPr>
            <a:xfrm>
              <a:off x="251520" y="44624"/>
              <a:ext cx="4315393" cy="1189038"/>
              <a:chOff x="251520" y="44624"/>
              <a:chExt cx="4315393" cy="1189038"/>
            </a:xfrm>
          </p:grpSpPr>
          <p:sp>
            <p:nvSpPr>
              <p:cNvPr id="10" name="Text Box 18"/>
              <p:cNvSpPr txBox="1">
                <a:spLocks noChangeArrowheads="1"/>
              </p:cNvSpPr>
              <p:nvPr/>
            </p:nvSpPr>
            <p:spPr bwMode="auto">
              <a:xfrm>
                <a:off x="251520" y="66526"/>
                <a:ext cx="4315393" cy="352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charset="0"/>
                    <a:cs typeface="Arial" charset="0"/>
                  </a:rPr>
                  <a:t>РОСТЕХНАДЗОР</a:t>
                </a: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pic>
            <p:nvPicPr>
              <p:cNvPr id="11" name="Picture 19" descr="fsetan_emblema2007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08" y="44624"/>
                <a:ext cx="1053053" cy="1189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4" name="Заголовок 16">
            <a:extLst>
              <a:ext uri="{FF2B5EF4-FFF2-40B4-BE49-F238E27FC236}">
                <a16:creationId xmlns:a16="http://schemas.microsoft.com/office/drawing/2014/main" xmlns="" id="{AA864FC0-ADFD-44F3-9830-B2992BF6E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624" y="448165"/>
            <a:ext cx="7937612" cy="912986"/>
          </a:xfrm>
        </p:spPr>
        <p:txBody>
          <a:bodyPr lIns="0" tIns="0" rIns="0" bIns="0"/>
          <a:lstStyle/>
          <a:p>
            <a:pPr algn="l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Поднадзорные организации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FB7C300D-4C3F-4D27-9982-E756E5585B42}"/>
              </a:ext>
            </a:extLst>
          </p:cNvPr>
          <p:cNvSpPr/>
          <p:nvPr/>
        </p:nvSpPr>
        <p:spPr>
          <a:xfrm>
            <a:off x="836240" y="1652979"/>
            <a:ext cx="8077200" cy="70788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just"/>
            <a:r>
              <a:rPr lang="ru-RU" sz="20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 </a:t>
            </a:r>
            <a:r>
              <a:rPr lang="ru-RU" sz="2000" b="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10764 </a:t>
            </a:r>
            <a:r>
              <a:rPr lang="ru-RU" sz="20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поднадзорных опасных производственных объектов на территории Кемеровской области - Кузбасса эксплуатируются: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7490B69A-087D-4E7B-AA01-DFA16B63D893}"/>
              </a:ext>
            </a:extLst>
          </p:cNvPr>
          <p:cNvSpPr/>
          <p:nvPr/>
        </p:nvSpPr>
        <p:spPr>
          <a:xfrm>
            <a:off x="829890" y="2601913"/>
            <a:ext cx="2368550" cy="1657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xmlns="" id="{00CEF1C0-65E3-4949-88D0-19366F5E2E71}"/>
              </a:ext>
            </a:extLst>
          </p:cNvPr>
          <p:cNvSpPr txBox="1">
            <a:spLocks/>
          </p:cNvSpPr>
          <p:nvPr/>
        </p:nvSpPr>
        <p:spPr bwMode="auto">
          <a:xfrm>
            <a:off x="836240" y="4369334"/>
            <a:ext cx="2355850" cy="567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 anchor="t"/>
          <a:lstStyle/>
          <a:p>
            <a:pPr algn="ctr"/>
            <a:r>
              <a:rPr lang="ru-RU" alt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62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угольных шахт</a:t>
            </a:r>
          </a:p>
        </p:txBody>
      </p:sp>
      <p:pic>
        <p:nvPicPr>
          <p:cNvPr id="28" name="Рисунок 17">
            <a:extLst>
              <a:ext uri="{FF2B5EF4-FFF2-40B4-BE49-F238E27FC236}">
                <a16:creationId xmlns:a16="http://schemas.microsoft.com/office/drawing/2014/main" xmlns="" id="{D7B7C72B-5F29-461C-B735-D9965919D6F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240" y="2601913"/>
            <a:ext cx="23558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Заголовок 1">
            <a:extLst>
              <a:ext uri="{FF2B5EF4-FFF2-40B4-BE49-F238E27FC236}">
                <a16:creationId xmlns:a16="http://schemas.microsoft.com/office/drawing/2014/main" xmlns="" id="{E2456E50-A958-44F0-A86F-FB4E27A8A48B}"/>
              </a:ext>
            </a:extLst>
          </p:cNvPr>
          <p:cNvSpPr txBox="1">
            <a:spLocks/>
          </p:cNvSpPr>
          <p:nvPr/>
        </p:nvSpPr>
        <p:spPr bwMode="auto">
          <a:xfrm>
            <a:off x="3636590" y="4369334"/>
            <a:ext cx="2481262" cy="567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 anchor="t"/>
          <a:lstStyle/>
          <a:p>
            <a:pPr algn="ctr"/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127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угольных разреза</a:t>
            </a:r>
            <a:endParaRPr lang="ru-RU" altLang="ru-RU" sz="1800" dirty="0">
              <a:solidFill>
                <a:srgbClr val="2432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xmlns="" id="{A4485B6E-DE54-4E0F-BCFE-979BAEA4EE16}"/>
              </a:ext>
            </a:extLst>
          </p:cNvPr>
          <p:cNvSpPr txBox="1">
            <a:spLocks/>
          </p:cNvSpPr>
          <p:nvPr/>
        </p:nvSpPr>
        <p:spPr bwMode="auto">
          <a:xfrm>
            <a:off x="6547008" y="4369334"/>
            <a:ext cx="2481262" cy="567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 anchor="t"/>
          <a:lstStyle/>
          <a:p>
            <a:pPr algn="ctr"/>
            <a:r>
              <a:rPr lang="ru-RU" altLang="ru-RU" sz="1800" smtClean="0">
                <a:latin typeface="Arial" panose="020B0604020202020204" pitchFamily="34" charset="0"/>
                <a:cs typeface="Arial" panose="020B0604020202020204" pitchFamily="34" charset="0"/>
              </a:rPr>
              <a:t>69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объектов обогащения и переработки угля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B891FD9-81D5-47B3-839D-12A09A868A99}"/>
              </a:ext>
            </a:extLst>
          </p:cNvPr>
          <p:cNvSpPr/>
          <p:nvPr/>
        </p:nvSpPr>
        <p:spPr>
          <a:xfrm>
            <a:off x="829890" y="5385034"/>
            <a:ext cx="8198380" cy="70788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ru-RU" sz="20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Большинство относятся к объектам чрезвычайно высокой и высокой опасности</a:t>
            </a:r>
            <a:endParaRPr lang="ru-RU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1D188250-C72D-4A11-85A1-73C1860F9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814217-A692-4320-9F69-D25E0A5EB74C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6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Объект 17" hidden="1">
            <a:extLst>
              <a:ext uri="{FF2B5EF4-FFF2-40B4-BE49-F238E27FC236}">
                <a16:creationId xmlns:a16="http://schemas.microsoft.com/office/drawing/2014/main" xmlns="" id="{3E034962-BA4C-41F2-8250-7BFD29424AD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627562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6" name="Слайд think-cell" r:id="rId6" imgW="443" imgH="443" progId="TCLayout.ActiveDocument.1">
                  <p:embed/>
                </p:oleObj>
              </mc:Choice>
              <mc:Fallback>
                <p:oleObj name="Слайд think-cell" r:id="rId6" imgW="443" imgH="443" progId="TCLayout.ActiveDocument.1">
                  <p:embed/>
                  <p:pic>
                    <p:nvPicPr>
                      <p:cNvPr id="18" name="Объект 17" hidden="1">
                        <a:extLst>
                          <a:ext uri="{FF2B5EF4-FFF2-40B4-BE49-F238E27FC236}">
                            <a16:creationId xmlns:a16="http://schemas.microsoft.com/office/drawing/2014/main" xmlns="" id="{3E034962-BA4C-41F2-8250-7BFD29424A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Прямоугольник 18" hidden="1">
            <a:extLst>
              <a:ext uri="{FF2B5EF4-FFF2-40B4-BE49-F238E27FC236}">
                <a16:creationId xmlns:a16="http://schemas.microsoft.com/office/drawing/2014/main" xmlns="" id="{F5DA54A2-4FA1-4531-8C32-97F3A806811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24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7" name="Заголовок 3"/>
          <p:cNvGrpSpPr>
            <a:grpSpLocks noGrp="1"/>
          </p:cNvGrpSpPr>
          <p:nvPr/>
        </p:nvGrpSpPr>
        <p:grpSpPr>
          <a:xfrm>
            <a:off x="116463" y="44624"/>
            <a:ext cx="8915400" cy="1143000"/>
            <a:chOff x="35496" y="44624"/>
            <a:chExt cx="9107488" cy="1189038"/>
          </a:xfrm>
        </p:grpSpPr>
        <p:grpSp>
          <p:nvGrpSpPr>
            <p:cNvPr id="8" name="Группа 34"/>
            <p:cNvGrpSpPr/>
            <p:nvPr/>
          </p:nvGrpSpPr>
          <p:grpSpPr>
            <a:xfrm>
              <a:off x="35496" y="332656"/>
              <a:ext cx="9107488" cy="419795"/>
              <a:chOff x="35496" y="332656"/>
              <a:chExt cx="9107488" cy="419795"/>
            </a:xfrm>
          </p:grpSpPr>
          <p:sp>
            <p:nvSpPr>
              <p:cNvPr id="12" name="Rectangle 16"/>
              <p:cNvSpPr>
                <a:spLocks noChangeArrowheads="1"/>
              </p:cNvSpPr>
              <p:nvPr/>
            </p:nvSpPr>
            <p:spPr bwMode="auto">
              <a:xfrm>
                <a:off x="35496" y="476672"/>
                <a:ext cx="9107488" cy="131763"/>
              </a:xfrm>
              <a:prstGeom prst="rect">
                <a:avLst/>
              </a:prstGeom>
              <a:gradFill rotWithShape="0">
                <a:gsLst>
                  <a:gs pos="0">
                    <a:srgbClr val="1F497D">
                      <a:lumMod val="60000"/>
                      <a:lumOff val="40000"/>
                    </a:srgbClr>
                  </a:gs>
                  <a:gs pos="100000">
                    <a:sysClr val="window" lastClr="FFFFFF">
                      <a:alpha val="5000"/>
                    </a:sys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  <p:sp>
            <p:nvSpPr>
              <p:cNvPr id="13" name="Rectangle 16"/>
              <p:cNvSpPr>
                <a:spLocks noChangeArrowheads="1"/>
              </p:cNvSpPr>
              <p:nvPr/>
            </p:nvSpPr>
            <p:spPr bwMode="auto">
              <a:xfrm>
                <a:off x="35496" y="620688"/>
                <a:ext cx="9107488" cy="131763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ysClr val="window" lastClr="FFFFFF">
                      <a:alpha val="5000"/>
                    </a:sys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  <p:sp>
            <p:nvSpPr>
              <p:cNvPr id="14" name="Rectangle 16"/>
              <p:cNvSpPr>
                <a:spLocks noChangeArrowheads="1"/>
              </p:cNvSpPr>
              <p:nvPr/>
            </p:nvSpPr>
            <p:spPr bwMode="auto">
              <a:xfrm>
                <a:off x="35496" y="332656"/>
                <a:ext cx="9107488" cy="131763"/>
              </a:xfrm>
              <a:prstGeom prst="rect">
                <a:avLst/>
              </a:prstGeom>
              <a:gradFill rotWithShape="0">
                <a:gsLst>
                  <a:gs pos="0">
                    <a:sysClr val="window" lastClr="FFFFFF"/>
                  </a:gs>
                  <a:gs pos="100000">
                    <a:sysClr val="window" lastClr="FFFFFF">
                      <a:alpha val="5000"/>
                    </a:sys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</p:grpSp>
        <p:grpSp>
          <p:nvGrpSpPr>
            <p:cNvPr id="9" name="Группа 35"/>
            <p:cNvGrpSpPr/>
            <p:nvPr/>
          </p:nvGrpSpPr>
          <p:grpSpPr>
            <a:xfrm>
              <a:off x="251520" y="44624"/>
              <a:ext cx="4315393" cy="1189038"/>
              <a:chOff x="251520" y="44624"/>
              <a:chExt cx="4315393" cy="1189038"/>
            </a:xfrm>
          </p:grpSpPr>
          <p:sp>
            <p:nvSpPr>
              <p:cNvPr id="10" name="Text Box 18"/>
              <p:cNvSpPr txBox="1">
                <a:spLocks noChangeArrowheads="1"/>
              </p:cNvSpPr>
              <p:nvPr/>
            </p:nvSpPr>
            <p:spPr bwMode="auto">
              <a:xfrm>
                <a:off x="251520" y="66526"/>
                <a:ext cx="4315393" cy="352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charset="0"/>
                    <a:cs typeface="Arial" charset="0"/>
                  </a:rPr>
                  <a:t>РОСТЕХНАДЗОР</a:t>
                </a: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pic>
            <p:nvPicPr>
              <p:cNvPr id="11" name="Picture 19" descr="fsetan_emblema2007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08" y="44624"/>
                <a:ext cx="1053053" cy="1189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79EE0041-2007-4FCF-9A5C-2784FB8F5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814217-A692-4320-9F69-D25E0A5EB74C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90836" y="523274"/>
            <a:ext cx="9315164" cy="1143000"/>
          </a:xfrm>
        </p:spPr>
        <p:txBody>
          <a:bodyPr/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управления промышленной безопасностью                          ООО «Распадская угольная компания»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7" name="Picture 3" descr="C:\Users\shaidulinaev\Desktop\111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62" y="1556792"/>
            <a:ext cx="9517057" cy="517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4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0552" y="908720"/>
            <a:ext cx="8915400" cy="1143000"/>
          </a:xfrm>
        </p:spPr>
        <p:txBody>
          <a:bodyPr/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Рабочий кабинет в административном здании угольных шахт для получения информации с МФСБ инспектором Сибирского управления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814217-A692-4320-9F69-D25E0A5EB74C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7" y="188640"/>
            <a:ext cx="9174828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 descr="C:\Users\shaidulinaev\Desktop\55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632" y="2132856"/>
            <a:ext cx="6696744" cy="433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41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3884" y="692696"/>
            <a:ext cx="8483352" cy="1143000"/>
          </a:xfrm>
        </p:spPr>
        <p:txBody>
          <a:bodyPr/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Рабочие места в территориальных отделах Сибирского управления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814217-A692-4320-9F69-D25E0A5EB74C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09" y="188640"/>
            <a:ext cx="891857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 descr="C:\Users\shaidulinaev\Desktop\4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74" y="1916832"/>
            <a:ext cx="4570532" cy="300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shaidulinaev\Desktop\8888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227" y="1916832"/>
            <a:ext cx="4680520" cy="300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8874" y="5445224"/>
            <a:ext cx="88724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Наибольшее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внимание уделяется анализу параметров рудничной атмосферы, а именно: газа метана, оксида углерода и запыленности воздуха</a:t>
            </a:r>
          </a:p>
        </p:txBody>
      </p:sp>
    </p:spTree>
    <p:extLst>
      <p:ext uri="{BB962C8B-B14F-4D97-AF65-F5344CB8AC3E}">
        <p14:creationId xmlns:p14="http://schemas.microsoft.com/office/powerpoint/2010/main" val="392113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Объект 17" hidden="1">
            <a:extLst>
              <a:ext uri="{FF2B5EF4-FFF2-40B4-BE49-F238E27FC236}">
                <a16:creationId xmlns:a16="http://schemas.microsoft.com/office/drawing/2014/main" xmlns="" id="{3E034962-BA4C-41F2-8250-7BFD29424AD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6" name="Слайд think-cell" r:id="rId6" imgW="443" imgH="443" progId="TCLayout.ActiveDocument.1">
                  <p:embed/>
                </p:oleObj>
              </mc:Choice>
              <mc:Fallback>
                <p:oleObj name="Слайд think-cell" r:id="rId6" imgW="443" imgH="443" progId="TCLayout.ActiveDocument.1">
                  <p:embed/>
                  <p:pic>
                    <p:nvPicPr>
                      <p:cNvPr id="18" name="Объект 17" hidden="1">
                        <a:extLst>
                          <a:ext uri="{FF2B5EF4-FFF2-40B4-BE49-F238E27FC236}">
                            <a16:creationId xmlns:a16="http://schemas.microsoft.com/office/drawing/2014/main" xmlns="" id="{3E034962-BA4C-41F2-8250-7BFD29424A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xmlns="" id="{863C2D22-1B0E-4E03-89F5-E6A81A05898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24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7" name="Заголовок 3"/>
          <p:cNvGrpSpPr>
            <a:grpSpLocks noGrp="1"/>
          </p:cNvGrpSpPr>
          <p:nvPr/>
        </p:nvGrpSpPr>
        <p:grpSpPr>
          <a:xfrm>
            <a:off x="116463" y="44624"/>
            <a:ext cx="8915400" cy="1143000"/>
            <a:chOff x="35496" y="44624"/>
            <a:chExt cx="9107488" cy="1189038"/>
          </a:xfrm>
        </p:grpSpPr>
        <p:grpSp>
          <p:nvGrpSpPr>
            <p:cNvPr id="8" name="Группа 34"/>
            <p:cNvGrpSpPr/>
            <p:nvPr/>
          </p:nvGrpSpPr>
          <p:grpSpPr>
            <a:xfrm>
              <a:off x="35496" y="332656"/>
              <a:ext cx="9107488" cy="419795"/>
              <a:chOff x="35496" y="332656"/>
              <a:chExt cx="9107488" cy="419795"/>
            </a:xfrm>
          </p:grpSpPr>
          <p:sp>
            <p:nvSpPr>
              <p:cNvPr id="12" name="Rectangle 16"/>
              <p:cNvSpPr>
                <a:spLocks noChangeArrowheads="1"/>
              </p:cNvSpPr>
              <p:nvPr/>
            </p:nvSpPr>
            <p:spPr bwMode="auto">
              <a:xfrm>
                <a:off x="35496" y="476672"/>
                <a:ext cx="9107488" cy="131763"/>
              </a:xfrm>
              <a:prstGeom prst="rect">
                <a:avLst/>
              </a:prstGeom>
              <a:gradFill rotWithShape="0">
                <a:gsLst>
                  <a:gs pos="0">
                    <a:srgbClr val="1F497D">
                      <a:lumMod val="60000"/>
                      <a:lumOff val="40000"/>
                    </a:srgbClr>
                  </a:gs>
                  <a:gs pos="100000">
                    <a:sysClr val="window" lastClr="FFFFFF">
                      <a:alpha val="5000"/>
                    </a:sys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  <p:sp>
            <p:nvSpPr>
              <p:cNvPr id="13" name="Rectangle 16"/>
              <p:cNvSpPr>
                <a:spLocks noChangeArrowheads="1"/>
              </p:cNvSpPr>
              <p:nvPr/>
            </p:nvSpPr>
            <p:spPr bwMode="auto">
              <a:xfrm>
                <a:off x="35496" y="620688"/>
                <a:ext cx="9107488" cy="131763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ysClr val="window" lastClr="FFFFFF">
                      <a:alpha val="5000"/>
                    </a:sys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  <p:sp>
            <p:nvSpPr>
              <p:cNvPr id="14" name="Rectangle 16"/>
              <p:cNvSpPr>
                <a:spLocks noChangeArrowheads="1"/>
              </p:cNvSpPr>
              <p:nvPr/>
            </p:nvSpPr>
            <p:spPr bwMode="auto">
              <a:xfrm>
                <a:off x="35496" y="332656"/>
                <a:ext cx="9107488" cy="131763"/>
              </a:xfrm>
              <a:prstGeom prst="rect">
                <a:avLst/>
              </a:prstGeom>
              <a:gradFill rotWithShape="0">
                <a:gsLst>
                  <a:gs pos="0">
                    <a:sysClr val="window" lastClr="FFFFFF"/>
                  </a:gs>
                  <a:gs pos="100000">
                    <a:sysClr val="window" lastClr="FFFFFF">
                      <a:alpha val="5000"/>
                    </a:sys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</p:grpSp>
        <p:grpSp>
          <p:nvGrpSpPr>
            <p:cNvPr id="9" name="Группа 35"/>
            <p:cNvGrpSpPr/>
            <p:nvPr/>
          </p:nvGrpSpPr>
          <p:grpSpPr>
            <a:xfrm>
              <a:off x="251520" y="44624"/>
              <a:ext cx="4315393" cy="1189038"/>
              <a:chOff x="251520" y="44624"/>
              <a:chExt cx="4315393" cy="1189038"/>
            </a:xfrm>
          </p:grpSpPr>
          <p:sp>
            <p:nvSpPr>
              <p:cNvPr id="10" name="Text Box 18"/>
              <p:cNvSpPr txBox="1">
                <a:spLocks noChangeArrowheads="1"/>
              </p:cNvSpPr>
              <p:nvPr/>
            </p:nvSpPr>
            <p:spPr bwMode="auto">
              <a:xfrm>
                <a:off x="251520" y="66526"/>
                <a:ext cx="4315393" cy="352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charset="0"/>
                    <a:cs typeface="Arial" charset="0"/>
                  </a:rPr>
                  <a:t>РОСТЕХНАДЗОР</a:t>
                </a: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pic>
            <p:nvPicPr>
              <p:cNvPr id="11" name="Picture 19" descr="fsetan_emblema2007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08" y="44624"/>
                <a:ext cx="1053053" cy="1189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7" name="Заголовок 16">
            <a:extLst>
              <a:ext uri="{FF2B5EF4-FFF2-40B4-BE49-F238E27FC236}">
                <a16:creationId xmlns:a16="http://schemas.microsoft.com/office/drawing/2014/main" xmlns="" id="{0DEA17F6-B12A-4D35-B173-108FF63A1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250" y="747677"/>
            <a:ext cx="7937612" cy="912986"/>
          </a:xfrm>
        </p:spPr>
        <p:txBody>
          <a:bodyPr lIns="0" tIns="0" rIns="0" bIns="0"/>
          <a:lstStyle/>
          <a:p>
            <a:pPr algn="l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МФСБ угольных шахт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FA29AB5-AE6C-4A9E-ABF7-70ED3ADF51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056" y="968834"/>
            <a:ext cx="4219669" cy="588916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37CDD19-FA6B-43D2-AB4D-DF4B34B2E859}"/>
              </a:ext>
            </a:extLst>
          </p:cNvPr>
          <p:cNvSpPr/>
          <p:nvPr/>
        </p:nvSpPr>
        <p:spPr>
          <a:xfrm>
            <a:off x="385088" y="2060848"/>
            <a:ext cx="4953000" cy="258532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buClr>
                <a:srgbClr val="F68B1E"/>
              </a:buClr>
            </a:pPr>
            <a:r>
              <a:rPr lang="ru-RU" sz="1800" b="0" dirty="0">
                <a:latin typeface="Arial" panose="020B0604020202020204" pitchFamily="34" charset="0"/>
                <a:cs typeface="Arial" panose="020B0604020202020204" pitchFamily="34" charset="0"/>
              </a:rPr>
              <a:t>В целях оперативного контроля используется система рассылки оповещений о нештатных ситуациях.</a:t>
            </a:r>
          </a:p>
          <a:p>
            <a:pPr>
              <a:buClr>
                <a:srgbClr val="F68B1E"/>
              </a:buClr>
            </a:pPr>
            <a:endParaRPr lang="ru-RU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68B1E"/>
              </a:buClr>
            </a:pPr>
            <a:r>
              <a:rPr lang="ru-RU" sz="1800" b="0" dirty="0">
                <a:latin typeface="Arial" panose="020B0604020202020204" pitchFamily="34" charset="0"/>
                <a:cs typeface="Arial" panose="020B0604020202020204" pitchFamily="34" charset="0"/>
              </a:rPr>
              <a:t>Аппаратно-программный комплекс в автоматическом режиме формирует и отправляет СМС сообщения о превышениях ПДК метана, СО и снижении скорости воздуха до нижнего предела</a:t>
            </a:r>
            <a:endParaRPr lang="ru-RU" sz="1800" b="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118BB2E-990E-495E-86A2-663AF5441A06}"/>
              </a:ext>
            </a:extLst>
          </p:cNvPr>
          <p:cNvSpPr/>
          <p:nvPr/>
        </p:nvSpPr>
        <p:spPr>
          <a:xfrm>
            <a:off x="6198474" y="2273062"/>
            <a:ext cx="1944216" cy="2492990"/>
          </a:xfrm>
          <a:prstGeom prst="rect">
            <a:avLst/>
          </a:prstGeom>
        </p:spPr>
        <p:txBody>
          <a:bodyPr wrap="square" lIns="36000" tIns="0" rIns="0" bIns="0">
            <a:spAutoFit/>
          </a:bodyPr>
          <a:lstStyle/>
          <a:p>
            <a:r>
              <a:rPr lang="ru-RU" sz="1800" b="0" dirty="0">
                <a:latin typeface="Arial Narrow" panose="020B0606020202030204" pitchFamily="34" charset="0"/>
                <a:ea typeface="Times New Roman" panose="02020603050405020304" pitchFamily="18" charset="0"/>
              </a:rPr>
              <a:t>Вентиляционный штрек 5-7: </a:t>
            </a:r>
          </a:p>
          <a:p>
            <a:r>
              <a:rPr lang="ru-RU" sz="1800" b="0" dirty="0">
                <a:latin typeface="Arial Narrow" panose="020B0606020202030204" pitchFamily="34" charset="0"/>
                <a:ea typeface="Times New Roman" panose="02020603050405020304" pitchFamily="18" charset="0"/>
              </a:rPr>
              <a:t>М125 (11411): с 25.01.2019 02:10 до 02:11 1.01%  </a:t>
            </a:r>
          </a:p>
          <a:p>
            <a:r>
              <a:rPr lang="ru-RU" sz="1800" b="0" dirty="0">
                <a:latin typeface="Arial Narrow" panose="020B0606020202030204" pitchFamily="34" charset="0"/>
                <a:ea typeface="Times New Roman" panose="02020603050405020304" pitchFamily="18" charset="0"/>
              </a:rPr>
              <a:t>Уч. №1 - Лава 5-7:  </a:t>
            </a:r>
          </a:p>
          <a:p>
            <a:r>
              <a:rPr lang="ru-RU" sz="1800" b="0" dirty="0">
                <a:latin typeface="Arial Narrow" panose="020B0606020202030204" pitchFamily="34" charset="0"/>
                <a:ea typeface="Times New Roman" panose="02020603050405020304" pitchFamily="18" charset="0"/>
              </a:rPr>
              <a:t>М249 (11215): с 25.01.2019 02:08 до 02:09 1.02%</a:t>
            </a:r>
            <a:endParaRPr lang="ru-RU" sz="1800" b="0" dirty="0">
              <a:latin typeface="Arial Narrow" panose="020B0606020202030204" pitchFamily="34" charset="0"/>
            </a:endParaRPr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xmlns="" id="{9FC153D8-088D-45CE-8F40-985012D9E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814217-A692-4320-9F69-D25E0A5EB74C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758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Объект 17" hidden="1">
            <a:extLst>
              <a:ext uri="{FF2B5EF4-FFF2-40B4-BE49-F238E27FC236}">
                <a16:creationId xmlns:a16="http://schemas.microsoft.com/office/drawing/2014/main" xmlns="" id="{3E034962-BA4C-41F2-8250-7BFD29424AD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217994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4" name="Слайд think-cell" r:id="rId6" imgW="443" imgH="443" progId="TCLayout.ActiveDocument.1">
                  <p:embed/>
                </p:oleObj>
              </mc:Choice>
              <mc:Fallback>
                <p:oleObj name="Слайд think-cell" r:id="rId6" imgW="443" imgH="443" progId="TCLayout.ActiveDocument.1">
                  <p:embed/>
                  <p:pic>
                    <p:nvPicPr>
                      <p:cNvPr id="18" name="Объект 17" hidden="1">
                        <a:extLst>
                          <a:ext uri="{FF2B5EF4-FFF2-40B4-BE49-F238E27FC236}">
                            <a16:creationId xmlns:a16="http://schemas.microsoft.com/office/drawing/2014/main" xmlns="" id="{3E034962-BA4C-41F2-8250-7BFD29424A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xmlns="" id="{863C2D22-1B0E-4E03-89F5-E6A81A05898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24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7" name="Заголовок 3"/>
          <p:cNvGrpSpPr>
            <a:grpSpLocks noGrp="1"/>
          </p:cNvGrpSpPr>
          <p:nvPr/>
        </p:nvGrpSpPr>
        <p:grpSpPr>
          <a:xfrm>
            <a:off x="116463" y="44624"/>
            <a:ext cx="8915400" cy="1143000"/>
            <a:chOff x="35496" y="44624"/>
            <a:chExt cx="9107488" cy="1189038"/>
          </a:xfrm>
        </p:grpSpPr>
        <p:grpSp>
          <p:nvGrpSpPr>
            <p:cNvPr id="8" name="Группа 34"/>
            <p:cNvGrpSpPr/>
            <p:nvPr/>
          </p:nvGrpSpPr>
          <p:grpSpPr>
            <a:xfrm>
              <a:off x="35496" y="332656"/>
              <a:ext cx="9107488" cy="419795"/>
              <a:chOff x="35496" y="332656"/>
              <a:chExt cx="9107488" cy="419795"/>
            </a:xfrm>
          </p:grpSpPr>
          <p:sp>
            <p:nvSpPr>
              <p:cNvPr id="12" name="Rectangle 16"/>
              <p:cNvSpPr>
                <a:spLocks noChangeArrowheads="1"/>
              </p:cNvSpPr>
              <p:nvPr/>
            </p:nvSpPr>
            <p:spPr bwMode="auto">
              <a:xfrm>
                <a:off x="35496" y="476672"/>
                <a:ext cx="9107488" cy="131763"/>
              </a:xfrm>
              <a:prstGeom prst="rect">
                <a:avLst/>
              </a:prstGeom>
              <a:gradFill rotWithShape="0">
                <a:gsLst>
                  <a:gs pos="0">
                    <a:srgbClr val="1F497D">
                      <a:lumMod val="60000"/>
                      <a:lumOff val="40000"/>
                    </a:srgbClr>
                  </a:gs>
                  <a:gs pos="100000">
                    <a:sysClr val="window" lastClr="FFFFFF">
                      <a:alpha val="5000"/>
                    </a:sys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  <p:sp>
            <p:nvSpPr>
              <p:cNvPr id="13" name="Rectangle 16"/>
              <p:cNvSpPr>
                <a:spLocks noChangeArrowheads="1"/>
              </p:cNvSpPr>
              <p:nvPr/>
            </p:nvSpPr>
            <p:spPr bwMode="auto">
              <a:xfrm>
                <a:off x="35496" y="620688"/>
                <a:ext cx="9107488" cy="131763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ysClr val="window" lastClr="FFFFFF">
                      <a:alpha val="5000"/>
                    </a:sys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  <p:sp>
            <p:nvSpPr>
              <p:cNvPr id="14" name="Rectangle 16"/>
              <p:cNvSpPr>
                <a:spLocks noChangeArrowheads="1"/>
              </p:cNvSpPr>
              <p:nvPr/>
            </p:nvSpPr>
            <p:spPr bwMode="auto">
              <a:xfrm>
                <a:off x="35496" y="332656"/>
                <a:ext cx="9107488" cy="131763"/>
              </a:xfrm>
              <a:prstGeom prst="rect">
                <a:avLst/>
              </a:prstGeom>
              <a:gradFill rotWithShape="0">
                <a:gsLst>
                  <a:gs pos="0">
                    <a:sysClr val="window" lastClr="FFFFFF"/>
                  </a:gs>
                  <a:gs pos="100000">
                    <a:sysClr val="window" lastClr="FFFFFF">
                      <a:alpha val="5000"/>
                    </a:sys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</p:grpSp>
        <p:grpSp>
          <p:nvGrpSpPr>
            <p:cNvPr id="9" name="Группа 35"/>
            <p:cNvGrpSpPr/>
            <p:nvPr/>
          </p:nvGrpSpPr>
          <p:grpSpPr>
            <a:xfrm>
              <a:off x="251520" y="44624"/>
              <a:ext cx="4315393" cy="1189038"/>
              <a:chOff x="251520" y="44624"/>
              <a:chExt cx="4315393" cy="1189038"/>
            </a:xfrm>
          </p:grpSpPr>
          <p:sp>
            <p:nvSpPr>
              <p:cNvPr id="10" name="Text Box 18"/>
              <p:cNvSpPr txBox="1">
                <a:spLocks noChangeArrowheads="1"/>
              </p:cNvSpPr>
              <p:nvPr/>
            </p:nvSpPr>
            <p:spPr bwMode="auto">
              <a:xfrm>
                <a:off x="251520" y="66526"/>
                <a:ext cx="4315393" cy="352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charset="0"/>
                    <a:cs typeface="Arial" charset="0"/>
                  </a:rPr>
                  <a:t>РОСТЕХНАДЗОР</a:t>
                </a: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pic>
            <p:nvPicPr>
              <p:cNvPr id="11" name="Picture 19" descr="fsetan_emblema2007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08" y="44624"/>
                <a:ext cx="1053053" cy="1189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9" name="Заголовок 16">
            <a:extLst>
              <a:ext uri="{FF2B5EF4-FFF2-40B4-BE49-F238E27FC236}">
                <a16:creationId xmlns:a16="http://schemas.microsoft.com/office/drawing/2014/main" xmlns="" id="{CC00EB28-3386-4C26-B303-89277E00A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624" y="535241"/>
            <a:ext cx="7937612" cy="912986"/>
          </a:xfrm>
        </p:spPr>
        <p:txBody>
          <a:bodyPr lIns="0" tIns="0" rIns="0" bIns="0"/>
          <a:lstStyle/>
          <a:p>
            <a:pPr algn="l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Дистанционный мониторинг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 угольных разрезах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F3C31FE-A450-4C34-AC12-1B2661FA5CFE}"/>
              </a:ext>
            </a:extLst>
          </p:cNvPr>
          <p:cNvSpPr txBox="1"/>
          <p:nvPr/>
        </p:nvSpPr>
        <p:spPr>
          <a:xfrm>
            <a:off x="419776" y="543593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Цифровая модель разреза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18D4A30-D9C5-4A18-8937-390FF9242058}"/>
              </a:ext>
            </a:extLst>
          </p:cNvPr>
          <p:cNvSpPr txBox="1"/>
          <p:nvPr/>
        </p:nvSpPr>
        <p:spPr>
          <a:xfrm>
            <a:off x="5134166" y="5435932"/>
            <a:ext cx="437207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График смещения, мм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8F897D8-D895-44B8-8C30-F92AFA52703A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776" y="2245145"/>
            <a:ext cx="4608512" cy="3047622"/>
          </a:xfrm>
          <a:prstGeom prst="rect">
            <a:avLst/>
          </a:prstGeom>
          <a:noFill/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1A777CB-5E79-4AF8-86C3-0A54955BEC83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31704" y="2245145"/>
            <a:ext cx="4372070" cy="3047622"/>
          </a:xfrm>
          <a:prstGeom prst="rect">
            <a:avLst/>
          </a:prstGeom>
          <a:noFill/>
          <a:effectLst/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A7BF932-1550-4762-A5EB-138F5B3B371C}"/>
              </a:ext>
            </a:extLst>
          </p:cNvPr>
          <p:cNvSpPr/>
          <p:nvPr/>
        </p:nvSpPr>
        <p:spPr>
          <a:xfrm>
            <a:off x="419776" y="1280120"/>
            <a:ext cx="9086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16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 деформационного </a:t>
            </a:r>
            <a:r>
              <a:rPr lang="ru-RU" sz="1600" b="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мониторинга </a:t>
            </a:r>
            <a:r>
              <a:rPr lang="ru-RU" sz="16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радар «</a:t>
            </a:r>
            <a:r>
              <a:rPr lang="en-US" sz="16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IBIS Rover</a:t>
            </a:r>
            <a:r>
              <a:rPr lang="ru-RU" sz="16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». Радар осуществляет измерения смещений земной поверхности, и в автоматическом режиме передает данные в диспетчерскую и ответственному специалисту. </a:t>
            </a:r>
            <a:endParaRPr lang="ru-RU" sz="1050" b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D87EBEB6-761B-4B90-A63F-0C27A6F55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814217-A692-4320-9F69-D25E0A5EB74C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147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Объект 17" hidden="1">
            <a:extLst>
              <a:ext uri="{FF2B5EF4-FFF2-40B4-BE49-F238E27FC236}">
                <a16:creationId xmlns:a16="http://schemas.microsoft.com/office/drawing/2014/main" xmlns="" id="{3E034962-BA4C-41F2-8250-7BFD29424AD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8" name="Слайд think-cell" r:id="rId6" imgW="443" imgH="443" progId="TCLayout.ActiveDocument.1">
                  <p:embed/>
                </p:oleObj>
              </mc:Choice>
              <mc:Fallback>
                <p:oleObj name="Слайд think-cell" r:id="rId6" imgW="443" imgH="443" progId="TCLayout.ActiveDocument.1">
                  <p:embed/>
                  <p:pic>
                    <p:nvPicPr>
                      <p:cNvPr id="18" name="Объект 17" hidden="1">
                        <a:extLst>
                          <a:ext uri="{FF2B5EF4-FFF2-40B4-BE49-F238E27FC236}">
                            <a16:creationId xmlns:a16="http://schemas.microsoft.com/office/drawing/2014/main" xmlns="" id="{3E034962-BA4C-41F2-8250-7BFD29424A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xmlns="" id="{863C2D22-1B0E-4E03-89F5-E6A81A05898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240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7" name="Заголовок 3"/>
          <p:cNvGrpSpPr>
            <a:grpSpLocks noGrp="1"/>
          </p:cNvGrpSpPr>
          <p:nvPr/>
        </p:nvGrpSpPr>
        <p:grpSpPr>
          <a:xfrm>
            <a:off x="116463" y="44624"/>
            <a:ext cx="8915400" cy="1143000"/>
            <a:chOff x="35496" y="44624"/>
            <a:chExt cx="9107488" cy="1189038"/>
          </a:xfrm>
        </p:grpSpPr>
        <p:grpSp>
          <p:nvGrpSpPr>
            <p:cNvPr id="8" name="Группа 34"/>
            <p:cNvGrpSpPr/>
            <p:nvPr/>
          </p:nvGrpSpPr>
          <p:grpSpPr>
            <a:xfrm>
              <a:off x="35496" y="332656"/>
              <a:ext cx="9107488" cy="419795"/>
              <a:chOff x="35496" y="332656"/>
              <a:chExt cx="9107488" cy="419795"/>
            </a:xfrm>
          </p:grpSpPr>
          <p:sp>
            <p:nvSpPr>
              <p:cNvPr id="12" name="Rectangle 16"/>
              <p:cNvSpPr>
                <a:spLocks noChangeArrowheads="1"/>
              </p:cNvSpPr>
              <p:nvPr/>
            </p:nvSpPr>
            <p:spPr bwMode="auto">
              <a:xfrm>
                <a:off x="35496" y="476672"/>
                <a:ext cx="9107488" cy="131763"/>
              </a:xfrm>
              <a:prstGeom prst="rect">
                <a:avLst/>
              </a:prstGeom>
              <a:gradFill rotWithShape="0">
                <a:gsLst>
                  <a:gs pos="0">
                    <a:srgbClr val="1F497D">
                      <a:lumMod val="60000"/>
                      <a:lumOff val="40000"/>
                    </a:srgbClr>
                  </a:gs>
                  <a:gs pos="100000">
                    <a:sysClr val="window" lastClr="FFFFFF">
                      <a:alpha val="5000"/>
                    </a:sys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  <p:sp>
            <p:nvSpPr>
              <p:cNvPr id="13" name="Rectangle 16"/>
              <p:cNvSpPr>
                <a:spLocks noChangeArrowheads="1"/>
              </p:cNvSpPr>
              <p:nvPr/>
            </p:nvSpPr>
            <p:spPr bwMode="auto">
              <a:xfrm>
                <a:off x="35496" y="620688"/>
                <a:ext cx="9107488" cy="131763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ysClr val="window" lastClr="FFFFFF">
                      <a:alpha val="5000"/>
                    </a:sys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  <p:sp>
            <p:nvSpPr>
              <p:cNvPr id="14" name="Rectangle 16"/>
              <p:cNvSpPr>
                <a:spLocks noChangeArrowheads="1"/>
              </p:cNvSpPr>
              <p:nvPr/>
            </p:nvSpPr>
            <p:spPr bwMode="auto">
              <a:xfrm>
                <a:off x="35496" y="332656"/>
                <a:ext cx="9107488" cy="131763"/>
              </a:xfrm>
              <a:prstGeom prst="rect">
                <a:avLst/>
              </a:prstGeom>
              <a:gradFill rotWithShape="0">
                <a:gsLst>
                  <a:gs pos="0">
                    <a:sysClr val="window" lastClr="FFFFFF"/>
                  </a:gs>
                  <a:gs pos="100000">
                    <a:sysClr val="window" lastClr="FFFFFF">
                      <a:alpha val="5000"/>
                    </a:sys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</p:grpSp>
        <p:grpSp>
          <p:nvGrpSpPr>
            <p:cNvPr id="9" name="Группа 35"/>
            <p:cNvGrpSpPr/>
            <p:nvPr/>
          </p:nvGrpSpPr>
          <p:grpSpPr>
            <a:xfrm>
              <a:off x="251520" y="44624"/>
              <a:ext cx="4315393" cy="1189038"/>
              <a:chOff x="251520" y="44624"/>
              <a:chExt cx="4315393" cy="1189038"/>
            </a:xfrm>
          </p:grpSpPr>
          <p:sp>
            <p:nvSpPr>
              <p:cNvPr id="10" name="Text Box 18"/>
              <p:cNvSpPr txBox="1">
                <a:spLocks noChangeArrowheads="1"/>
              </p:cNvSpPr>
              <p:nvPr/>
            </p:nvSpPr>
            <p:spPr bwMode="auto">
              <a:xfrm>
                <a:off x="251520" y="66526"/>
                <a:ext cx="4315393" cy="352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uLnTx/>
                    <a:uFillTx/>
                    <a:latin typeface="Arial" charset="0"/>
                    <a:cs typeface="Arial" charset="0"/>
                  </a:rPr>
                  <a:t>РОСТЕХНАДЗОР</a:t>
                </a: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cs typeface="Arial" charset="0"/>
                </a:endParaRPr>
              </a:p>
            </p:txBody>
          </p:sp>
          <p:pic>
            <p:nvPicPr>
              <p:cNvPr id="11" name="Picture 19" descr="fsetan_emblema2007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908" y="44624"/>
                <a:ext cx="1053053" cy="1189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9" name="Заголовок 16">
            <a:extLst>
              <a:ext uri="{FF2B5EF4-FFF2-40B4-BE49-F238E27FC236}">
                <a16:creationId xmlns:a16="http://schemas.microsoft.com/office/drawing/2014/main" xmlns="" id="{CC00EB28-3386-4C26-B303-89277E00A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624" y="404232"/>
            <a:ext cx="7937612" cy="912986"/>
          </a:xfrm>
        </p:spPr>
        <p:txBody>
          <a:bodyPr lIns="0" tIns="0" rIns="0" bIns="0"/>
          <a:lstStyle/>
          <a:p>
            <a:pPr algn="l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Дистанционный мониторинг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угольных разрезах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F3C31FE-A450-4C34-AC12-1B2661FA5CFE}"/>
              </a:ext>
            </a:extLst>
          </p:cNvPr>
          <p:cNvSpPr txBox="1"/>
          <p:nvPr/>
        </p:nvSpPr>
        <p:spPr>
          <a:xfrm>
            <a:off x="419776" y="5435932"/>
            <a:ext cx="4486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Скважинный авт.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Периодомер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САП-1М GSM (Россия)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18D4A30-D9C5-4A18-8937-390FF9242058}"/>
              </a:ext>
            </a:extLst>
          </p:cNvPr>
          <p:cNvSpPr txBox="1"/>
          <p:nvPr/>
        </p:nvSpPr>
        <p:spPr>
          <a:xfrm>
            <a:off x="5134166" y="5435932"/>
            <a:ext cx="437207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Графики давления с порогами опасности (кг/см2)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A7BF932-1550-4762-A5EB-138F5B3B371C}"/>
              </a:ext>
            </a:extLst>
          </p:cNvPr>
          <p:cNvSpPr/>
          <p:nvPr/>
        </p:nvSpPr>
        <p:spPr>
          <a:xfrm>
            <a:off x="419776" y="1280120"/>
            <a:ext cx="9086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16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Система дистанционного гидрогеологического </a:t>
            </a:r>
            <a:r>
              <a:rPr lang="ru-RU" sz="1600" b="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мониторинга </a:t>
            </a:r>
            <a:r>
              <a:rPr lang="ru-RU" sz="16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«САП-1М». Дистанционный автоматический </a:t>
            </a:r>
            <a:r>
              <a:rPr lang="ru-RU" sz="1600" b="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периодомер</a:t>
            </a:r>
            <a:r>
              <a:rPr lang="ru-RU" sz="1600" b="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осуществляет измерения порового давления в наблюдательных скважинах, оборудованных датчиками струнного типа (ПДС)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0C0509C1-6EF9-4147-A5AB-B0C2676F2EDF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4166" y="2356741"/>
            <a:ext cx="4372070" cy="2832478"/>
          </a:xfrm>
          <a:prstGeom prst="rect">
            <a:avLst/>
          </a:prstGeom>
          <a:noFill/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A96A6A4A-5B07-4F0D-9E14-EA7532E1CE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776" y="2356741"/>
            <a:ext cx="4486977" cy="2832478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5F8599AE-652B-4931-9844-BB3626F54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814217-A692-4320-9F69-D25E0A5EB74C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228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Hq9QWiGw25YFCyaQbx4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jLO19NzbkleUkBvtl.qy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jLO19NzbkleUkBvtl.qy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jLO19NzbkleUkBvtl.qy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jLO19NzbkleUkBvtl.qy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jLO19NzbkleUkBvtl.qy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9ZmmKIkOZZBSyM7SV.M1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9ZmmKIkOZZBSyM7SV.M1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aBoIKoMzT9Wh20k0e2mB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iLqmGzrGkH73bDjSlMOV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Hq9QWiGw25YFCyaQbx4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Hq9QWiGw25YFCyaQbx4w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19583</TotalTime>
  <Words>463</Words>
  <Application>Microsoft Office PowerPoint</Application>
  <PresentationFormat>Лист A4 (210x297 мм)</PresentationFormat>
  <Paragraphs>83</Paragraphs>
  <Slides>13</Slides>
  <Notes>11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Тема Office</vt:lpstr>
      <vt:lpstr>Слайд think-cell</vt:lpstr>
      <vt:lpstr>«Опыт практического применения цифровизации производственных процессов и дистанционный мониторинг состояния промышленной безопасности угольных предприятий Кемеровской области - Кузбасса»</vt:lpstr>
      <vt:lpstr>Поднадзорные организации</vt:lpstr>
      <vt:lpstr>Поднадзорные организации</vt:lpstr>
      <vt:lpstr>Центр управления промышленной безопасностью                          ООО «Распадская угольная компания»</vt:lpstr>
      <vt:lpstr>Рабочий кабинет в административном здании угольных шахт для получения информации с МФСБ инспектором Сибирского управления</vt:lpstr>
      <vt:lpstr>Рабочие места в территориальных отделах Сибирского управления</vt:lpstr>
      <vt:lpstr>МФСБ угольных шахт</vt:lpstr>
      <vt:lpstr>Дистанционный мониторинг на угольных разрезах</vt:lpstr>
      <vt:lpstr>Дистанционный мониторинг на угольных разрезах</vt:lpstr>
      <vt:lpstr>Дистанционный мониторинг на угольных разрезах</vt:lpstr>
      <vt:lpstr>Дистанционный мониторинг на угольных разрезах</vt:lpstr>
      <vt:lpstr>Внедрение системы распознавания опасных действий персонала в Распадской угольной компании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A.Tukay</dc:creator>
  <cp:lastModifiedBy>Сербинович Михаил Васильевич</cp:lastModifiedBy>
  <cp:revision>1150</cp:revision>
  <cp:lastPrinted>2021-03-23T05:13:54Z</cp:lastPrinted>
  <dcterms:created xsi:type="dcterms:W3CDTF">2012-04-16T06:44:06Z</dcterms:created>
  <dcterms:modified xsi:type="dcterms:W3CDTF">2021-03-23T05:14:33Z</dcterms:modified>
</cp:coreProperties>
</file>